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9" r:id="rId1"/>
  </p:sldMasterIdLst>
  <p:notesMasterIdLst>
    <p:notesMasterId r:id="rId61"/>
  </p:notesMasterIdLst>
  <p:handoutMasterIdLst>
    <p:handoutMasterId r:id="rId62"/>
  </p:handoutMasterIdLst>
  <p:sldIdLst>
    <p:sldId id="256" r:id="rId2"/>
    <p:sldId id="290" r:id="rId3"/>
    <p:sldId id="312" r:id="rId4"/>
    <p:sldId id="313" r:id="rId5"/>
    <p:sldId id="291" r:id="rId6"/>
    <p:sldId id="292" r:id="rId7"/>
    <p:sldId id="314" r:id="rId8"/>
    <p:sldId id="293" r:id="rId9"/>
    <p:sldId id="294" r:id="rId10"/>
    <p:sldId id="272" r:id="rId11"/>
    <p:sldId id="273" r:id="rId12"/>
    <p:sldId id="274" r:id="rId13"/>
    <p:sldId id="275" r:id="rId14"/>
    <p:sldId id="280" r:id="rId15"/>
    <p:sldId id="315" r:id="rId16"/>
    <p:sldId id="276" r:id="rId17"/>
    <p:sldId id="277" r:id="rId18"/>
    <p:sldId id="278" r:id="rId19"/>
    <p:sldId id="279" r:id="rId20"/>
    <p:sldId id="316" r:id="rId21"/>
    <p:sldId id="317" r:id="rId22"/>
    <p:sldId id="318" r:id="rId23"/>
    <p:sldId id="319" r:id="rId24"/>
    <p:sldId id="267" r:id="rId25"/>
    <p:sldId id="268" r:id="rId26"/>
    <p:sldId id="320" r:id="rId27"/>
    <p:sldId id="321" r:id="rId28"/>
    <p:sldId id="322" r:id="rId29"/>
    <p:sldId id="269" r:id="rId30"/>
    <p:sldId id="324" r:id="rId31"/>
    <p:sldId id="323" r:id="rId32"/>
    <p:sldId id="270" r:id="rId33"/>
    <p:sldId id="263" r:id="rId34"/>
    <p:sldId id="264" r:id="rId35"/>
    <p:sldId id="265" r:id="rId36"/>
    <p:sldId id="310" r:id="rId37"/>
    <p:sldId id="305" r:id="rId38"/>
    <p:sldId id="306" r:id="rId39"/>
    <p:sldId id="307" r:id="rId40"/>
    <p:sldId id="308" r:id="rId41"/>
    <p:sldId id="311" r:id="rId42"/>
    <p:sldId id="325" r:id="rId43"/>
    <p:sldId id="326" r:id="rId44"/>
    <p:sldId id="309" r:id="rId45"/>
    <p:sldId id="327" r:id="rId46"/>
    <p:sldId id="328" r:id="rId47"/>
    <p:sldId id="271" r:id="rId48"/>
    <p:sldId id="282" r:id="rId49"/>
    <p:sldId id="329" r:id="rId50"/>
    <p:sldId id="330" r:id="rId51"/>
    <p:sldId id="283" r:id="rId52"/>
    <p:sldId id="331" r:id="rId53"/>
    <p:sldId id="332" r:id="rId54"/>
    <p:sldId id="333" r:id="rId55"/>
    <p:sldId id="334" r:id="rId56"/>
    <p:sldId id="335" r:id="rId57"/>
    <p:sldId id="336" r:id="rId58"/>
    <p:sldId id="284" r:id="rId59"/>
    <p:sldId id="337" r:id="rId60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0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0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0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0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319">
          <p15:clr>
            <a:srgbClr val="A4A3A4"/>
          </p15:clr>
        </p15:guide>
        <p15:guide id="2" pos="5759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CC0099"/>
    <a:srgbClr val="CC66FF"/>
    <a:srgbClr val="FFE1E1"/>
    <a:srgbClr val="CCECFF"/>
    <a:srgbClr val="57DFFF"/>
    <a:srgbClr val="3DDAFF"/>
    <a:srgbClr val="9900CC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603" autoAdjust="0"/>
    <p:restoredTop sz="94434" autoAdjust="0"/>
  </p:normalViewPr>
  <p:slideViewPr>
    <p:cSldViewPr snapToGrid="0">
      <p:cViewPr varScale="1">
        <p:scale>
          <a:sx n="48" d="100"/>
          <a:sy n="48" d="100"/>
        </p:scale>
        <p:origin x="1212" y="42"/>
      </p:cViewPr>
      <p:guideLst>
        <p:guide orient="horz" pos="4319"/>
        <p:guide pos="5759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40" d="100"/>
          <a:sy n="40" d="100"/>
        </p:scale>
        <p:origin x="-1488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presProps" Target="pres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viewProps" Target="view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0000" tIns="46800" rIns="90000" bIns="46800" numCol="1" anchor="ctr" anchorCtr="0" compatLnSpc="1">
            <a:prstTxWarp prst="textNoShape">
              <a:avLst/>
            </a:prstTxWarp>
          </a:bodyPr>
          <a:lstStyle>
            <a:lvl1pPr algn="l">
              <a:defRPr sz="1200"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0000" tIns="46800" rIns="90000" bIns="46800" numCol="1" anchor="ctr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765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0000" tIns="46800" rIns="90000" bIns="46800" numCol="1" anchor="b" anchorCtr="0" compatLnSpc="1">
            <a:prstTxWarp prst="textNoShape">
              <a:avLst/>
            </a:prstTxWarp>
          </a:bodyPr>
          <a:lstStyle>
            <a:lvl1pPr algn="l">
              <a:defRPr sz="1200"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765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0000" tIns="46800" rIns="90000" bIns="4680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90FA4F3A-18BC-45D4-A640-9DB74D7158C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576255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0000" tIns="46800" rIns="90000" bIns="46800" numCol="1" anchor="ctr" anchorCtr="0" compatLnSpc="1">
            <a:prstTxWarp prst="textNoShape">
              <a:avLst/>
            </a:prstTxWarp>
          </a:bodyPr>
          <a:lstStyle>
            <a:lvl1pPr algn="l">
              <a:defRPr sz="1200"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0000" tIns="46800" rIns="90000" bIns="46800" numCol="1" anchor="ctr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458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noProof="0" smtClean="0"/>
              <a:t>Щелчок правит 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2458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0000" tIns="46800" rIns="90000" bIns="46800" numCol="1" anchor="b" anchorCtr="0" compatLnSpc="1">
            <a:prstTxWarp prst="textNoShape">
              <a:avLst/>
            </a:prstTxWarp>
          </a:bodyPr>
          <a:lstStyle>
            <a:lvl1pPr algn="l">
              <a:defRPr sz="1200"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458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0000" tIns="46800" rIns="90000" bIns="4680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A37F5155-49B1-4E55-841D-F00AECE0926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1939674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ru-RU" smtClean="0"/>
          </a:p>
        </p:txBody>
      </p:sp>
    </p:spTree>
    <p:extLst>
      <p:ext uri="{BB962C8B-B14F-4D97-AF65-F5344CB8AC3E}">
        <p14:creationId xmlns:p14="http://schemas.microsoft.com/office/powerpoint/2010/main" val="135155064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ru-RU" smtClean="0"/>
          </a:p>
        </p:txBody>
      </p:sp>
    </p:spTree>
    <p:extLst>
      <p:ext uri="{BB962C8B-B14F-4D97-AF65-F5344CB8AC3E}">
        <p14:creationId xmlns:p14="http://schemas.microsoft.com/office/powerpoint/2010/main" val="171770850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ru-RU" smtClean="0"/>
          </a:p>
        </p:txBody>
      </p:sp>
    </p:spTree>
    <p:extLst>
      <p:ext uri="{BB962C8B-B14F-4D97-AF65-F5344CB8AC3E}">
        <p14:creationId xmlns:p14="http://schemas.microsoft.com/office/powerpoint/2010/main" val="329026977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ru-RU" smtClean="0"/>
          </a:p>
        </p:txBody>
      </p:sp>
    </p:spTree>
    <p:extLst>
      <p:ext uri="{BB962C8B-B14F-4D97-AF65-F5344CB8AC3E}">
        <p14:creationId xmlns:p14="http://schemas.microsoft.com/office/powerpoint/2010/main" val="31833945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377825" y="1676400"/>
            <a:ext cx="8389938" cy="4421188"/>
            <a:chOff x="238" y="1056"/>
            <a:chExt cx="5285" cy="2785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238" y="1056"/>
              <a:ext cx="5285" cy="1393"/>
              <a:chOff x="238" y="1056"/>
              <a:chExt cx="5285" cy="1393"/>
            </a:xfrm>
          </p:grpSpPr>
          <p:sp>
            <p:nvSpPr>
              <p:cNvPr id="14" name="Rectangle 4"/>
              <p:cNvSpPr>
                <a:spLocks noChangeArrowheads="1"/>
              </p:cNvSpPr>
              <p:nvPr/>
            </p:nvSpPr>
            <p:spPr bwMode="auto">
              <a:xfrm>
                <a:off x="243" y="1057"/>
                <a:ext cx="5272" cy="1391"/>
              </a:xfrm>
              <a:prstGeom prst="rect">
                <a:avLst/>
              </a:prstGeom>
              <a:solidFill>
                <a:srgbClr val="EAEAEA">
                  <a:alpha val="50195"/>
                </a:srgb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algn="ctr"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algn="ctr"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algn="ctr"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algn="ctr"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algn="ctr"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endParaRPr lang="ru-RU"/>
              </a:p>
            </p:txBody>
          </p:sp>
          <p:sp>
            <p:nvSpPr>
              <p:cNvPr id="15" name="Freeform 5"/>
              <p:cNvSpPr>
                <a:spLocks/>
              </p:cNvSpPr>
              <p:nvPr/>
            </p:nvSpPr>
            <p:spPr bwMode="auto">
              <a:xfrm>
                <a:off x="238" y="1056"/>
                <a:ext cx="5273" cy="1393"/>
              </a:xfrm>
              <a:custGeom>
                <a:avLst/>
                <a:gdLst>
                  <a:gd name="T0" fmla="*/ 5272 w 5273"/>
                  <a:gd name="T1" fmla="*/ 0 h 1393"/>
                  <a:gd name="T2" fmla="*/ 0 w 5273"/>
                  <a:gd name="T3" fmla="*/ 0 h 1393"/>
                  <a:gd name="T4" fmla="*/ 0 w 5273"/>
                  <a:gd name="T5" fmla="*/ 1392 h 1393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5273" h="1393">
                    <a:moveTo>
                      <a:pt x="5272" y="0"/>
                    </a:moveTo>
                    <a:lnTo>
                      <a:pt x="0" y="0"/>
                    </a:lnTo>
                    <a:lnTo>
                      <a:pt x="0" y="1392"/>
                    </a:lnTo>
                  </a:path>
                </a:pathLst>
              </a:custGeom>
              <a:noFill/>
              <a:ln w="12700" cap="rnd" cmpd="sng">
                <a:solidFill>
                  <a:srgbClr val="B2B2B2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6" name="Freeform 6"/>
              <p:cNvSpPr>
                <a:spLocks/>
              </p:cNvSpPr>
              <p:nvPr/>
            </p:nvSpPr>
            <p:spPr bwMode="auto">
              <a:xfrm>
                <a:off x="250" y="1056"/>
                <a:ext cx="5273" cy="1393"/>
              </a:xfrm>
              <a:custGeom>
                <a:avLst/>
                <a:gdLst>
                  <a:gd name="T0" fmla="*/ 5272 w 5273"/>
                  <a:gd name="T1" fmla="*/ 0 h 1393"/>
                  <a:gd name="T2" fmla="*/ 5272 w 5273"/>
                  <a:gd name="T3" fmla="*/ 1392 h 1393"/>
                  <a:gd name="T4" fmla="*/ 0 w 5273"/>
                  <a:gd name="T5" fmla="*/ 1392 h 1393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5273" h="1393">
                    <a:moveTo>
                      <a:pt x="5272" y="0"/>
                    </a:moveTo>
                    <a:lnTo>
                      <a:pt x="5272" y="1392"/>
                    </a:lnTo>
                    <a:lnTo>
                      <a:pt x="0" y="1392"/>
                    </a:lnTo>
                  </a:path>
                </a:pathLst>
              </a:custGeom>
              <a:noFill/>
              <a:ln w="12700" cap="rnd" cmpd="sng">
                <a:solidFill>
                  <a:srgbClr val="FFFFFF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6" name="Group 7"/>
            <p:cNvGrpSpPr>
              <a:grpSpLocks/>
            </p:cNvGrpSpPr>
            <p:nvPr/>
          </p:nvGrpSpPr>
          <p:grpSpPr bwMode="auto">
            <a:xfrm>
              <a:off x="240" y="3744"/>
              <a:ext cx="5281" cy="97"/>
              <a:chOff x="240" y="3744"/>
              <a:chExt cx="5281" cy="97"/>
            </a:xfrm>
          </p:grpSpPr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240" y="3744"/>
                <a:ext cx="5280" cy="96"/>
              </a:xfrm>
              <a:prstGeom prst="rect">
                <a:avLst/>
              </a:prstGeom>
              <a:solidFill>
                <a:srgbClr val="EAEAEA">
                  <a:alpha val="50195"/>
                </a:srgb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algn="ctr"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algn="ctr"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algn="ctr"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algn="ctr"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algn="ctr"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endParaRPr lang="ru-RU"/>
              </a:p>
            </p:txBody>
          </p:sp>
          <p:sp>
            <p:nvSpPr>
              <p:cNvPr id="12" name="Freeform 9"/>
              <p:cNvSpPr>
                <a:spLocks/>
              </p:cNvSpPr>
              <p:nvPr/>
            </p:nvSpPr>
            <p:spPr bwMode="auto">
              <a:xfrm>
                <a:off x="240" y="3744"/>
                <a:ext cx="5281" cy="97"/>
              </a:xfrm>
              <a:custGeom>
                <a:avLst/>
                <a:gdLst>
                  <a:gd name="T0" fmla="*/ 5280 w 5281"/>
                  <a:gd name="T1" fmla="*/ 0 h 97"/>
                  <a:gd name="T2" fmla="*/ 0 w 5281"/>
                  <a:gd name="T3" fmla="*/ 0 h 97"/>
                  <a:gd name="T4" fmla="*/ 0 w 5281"/>
                  <a:gd name="T5" fmla="*/ 96 h 97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5281" h="97">
                    <a:moveTo>
                      <a:pt x="5280" y="0"/>
                    </a:moveTo>
                    <a:lnTo>
                      <a:pt x="0" y="0"/>
                    </a:lnTo>
                    <a:lnTo>
                      <a:pt x="0" y="96"/>
                    </a:lnTo>
                  </a:path>
                </a:pathLst>
              </a:custGeom>
              <a:noFill/>
              <a:ln w="12700" cap="rnd" cmpd="sng">
                <a:solidFill>
                  <a:srgbClr val="B2B2B2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3" name="Freeform 10"/>
              <p:cNvSpPr>
                <a:spLocks/>
              </p:cNvSpPr>
              <p:nvPr/>
            </p:nvSpPr>
            <p:spPr bwMode="auto">
              <a:xfrm>
                <a:off x="240" y="3744"/>
                <a:ext cx="5281" cy="97"/>
              </a:xfrm>
              <a:custGeom>
                <a:avLst/>
                <a:gdLst>
                  <a:gd name="T0" fmla="*/ 5280 w 5281"/>
                  <a:gd name="T1" fmla="*/ 0 h 97"/>
                  <a:gd name="T2" fmla="*/ 5280 w 5281"/>
                  <a:gd name="T3" fmla="*/ 96 h 97"/>
                  <a:gd name="T4" fmla="*/ 0 w 5281"/>
                  <a:gd name="T5" fmla="*/ 96 h 97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5281" h="97">
                    <a:moveTo>
                      <a:pt x="5280" y="0"/>
                    </a:moveTo>
                    <a:lnTo>
                      <a:pt x="5280" y="96"/>
                    </a:lnTo>
                    <a:lnTo>
                      <a:pt x="0" y="96"/>
                    </a:lnTo>
                  </a:path>
                </a:pathLst>
              </a:custGeom>
              <a:noFill/>
              <a:ln w="12700" cap="rnd" cmpd="sng">
                <a:solidFill>
                  <a:srgbClr val="FFFFFF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7" name="Group 11"/>
            <p:cNvGrpSpPr>
              <a:grpSpLocks/>
            </p:cNvGrpSpPr>
            <p:nvPr/>
          </p:nvGrpSpPr>
          <p:grpSpPr bwMode="auto">
            <a:xfrm>
              <a:off x="338" y="1200"/>
              <a:ext cx="97" cy="1104"/>
              <a:chOff x="338" y="1200"/>
              <a:chExt cx="97" cy="1104"/>
            </a:xfrm>
          </p:grpSpPr>
          <p:sp useBgFill="1">
            <p:nvSpPr>
              <p:cNvPr id="8" name="Rectangle 12"/>
              <p:cNvSpPr>
                <a:spLocks noChangeArrowheads="1"/>
              </p:cNvSpPr>
              <p:nvPr/>
            </p:nvSpPr>
            <p:spPr bwMode="auto">
              <a:xfrm>
                <a:off x="338" y="1201"/>
                <a:ext cx="96" cy="1103"/>
              </a:xfrm>
              <a:prstGeom prst="rect">
                <a:avLst/>
              </a:prstGeom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algn="ctr"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algn="ctr"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algn="ctr"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algn="ctr"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algn="ctr"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endParaRPr lang="ru-RU"/>
              </a:p>
            </p:txBody>
          </p:sp>
          <p:sp>
            <p:nvSpPr>
              <p:cNvPr id="9" name="Freeform 13"/>
              <p:cNvSpPr>
                <a:spLocks/>
              </p:cNvSpPr>
              <p:nvPr/>
            </p:nvSpPr>
            <p:spPr bwMode="auto">
              <a:xfrm>
                <a:off x="338" y="1200"/>
                <a:ext cx="97" cy="1104"/>
              </a:xfrm>
              <a:custGeom>
                <a:avLst/>
                <a:gdLst>
                  <a:gd name="T0" fmla="*/ 0 w 97"/>
                  <a:gd name="T1" fmla="*/ 1103 h 1104"/>
                  <a:gd name="T2" fmla="*/ 96 w 97"/>
                  <a:gd name="T3" fmla="*/ 1103 h 1104"/>
                  <a:gd name="T4" fmla="*/ 96 w 97"/>
                  <a:gd name="T5" fmla="*/ 0 h 1104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97" h="1104">
                    <a:moveTo>
                      <a:pt x="0" y="1103"/>
                    </a:moveTo>
                    <a:lnTo>
                      <a:pt x="96" y="1103"/>
                    </a:lnTo>
                    <a:lnTo>
                      <a:pt x="96" y="0"/>
                    </a:lnTo>
                  </a:path>
                </a:pathLst>
              </a:custGeom>
              <a:noFill/>
              <a:ln w="12700" cap="rnd" cmpd="sng">
                <a:solidFill>
                  <a:srgbClr val="B2B2B2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0" name="Freeform 14"/>
              <p:cNvSpPr>
                <a:spLocks/>
              </p:cNvSpPr>
              <p:nvPr/>
            </p:nvSpPr>
            <p:spPr bwMode="auto">
              <a:xfrm>
                <a:off x="338" y="1200"/>
                <a:ext cx="97" cy="1104"/>
              </a:xfrm>
              <a:custGeom>
                <a:avLst/>
                <a:gdLst>
                  <a:gd name="T0" fmla="*/ 0 w 97"/>
                  <a:gd name="T1" fmla="*/ 1103 h 1104"/>
                  <a:gd name="T2" fmla="*/ 0 w 97"/>
                  <a:gd name="T3" fmla="*/ 0 h 1104"/>
                  <a:gd name="T4" fmla="*/ 96 w 97"/>
                  <a:gd name="T5" fmla="*/ 0 h 1104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97" h="1104">
                    <a:moveTo>
                      <a:pt x="0" y="1103"/>
                    </a:moveTo>
                    <a:lnTo>
                      <a:pt x="0" y="0"/>
                    </a:lnTo>
                    <a:lnTo>
                      <a:pt x="96" y="0"/>
                    </a:lnTo>
                  </a:path>
                </a:pathLst>
              </a:custGeom>
              <a:noFill/>
              <a:ln w="12700" cap="rnd" cmpd="sng">
                <a:solidFill>
                  <a:srgbClr val="FFFFFF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</p:grpSp>
      <p:sp>
        <p:nvSpPr>
          <p:cNvPr id="5135" name="Rectangle 15"/>
          <p:cNvSpPr>
            <a:spLocks noGrp="1" noChangeArrowheads="1"/>
          </p:cNvSpPr>
          <p:nvPr>
            <p:ph type="ctrTitle" sz="quarter"/>
          </p:nvPr>
        </p:nvSpPr>
        <p:spPr>
          <a:xfrm>
            <a:off x="836613" y="21336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ru-RU" noProof="0" smtClean="0"/>
              <a:t>Щелчок правит образец заголовка</a:t>
            </a:r>
          </a:p>
        </p:txBody>
      </p:sp>
      <p:sp>
        <p:nvSpPr>
          <p:cNvPr id="5136" name="Rectangle 16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4038600"/>
            <a:ext cx="6400800" cy="1752600"/>
          </a:xfrm>
        </p:spPr>
        <p:txBody>
          <a:bodyPr anchor="ctr"/>
          <a:lstStyle>
            <a:lvl1pPr marL="0" indent="0" algn="ctr">
              <a:buFont typeface="Monotype Sorts" pitchFamily="2" charset="2"/>
              <a:buNone/>
              <a:defRPr/>
            </a:lvl1pPr>
          </a:lstStyle>
          <a:p>
            <a:pPr lvl="0"/>
            <a:r>
              <a:rPr lang="ru-RU" noProof="0" smtClean="0"/>
              <a:t>Щелчок правит образец подзаголовка</a:t>
            </a:r>
          </a:p>
        </p:txBody>
      </p:sp>
      <p:sp>
        <p:nvSpPr>
          <p:cNvPr id="17" name="Rectangle 17"/>
          <p:cNvSpPr>
            <a:spLocks noGrp="1" noChangeArrowheads="1"/>
          </p:cNvSpPr>
          <p:nvPr>
            <p:ph type="dt" sz="quarter" idx="10"/>
          </p:nvPr>
        </p:nvSpPr>
        <p:spPr>
          <a:xfrm>
            <a:off x="381000" y="6324600"/>
            <a:ext cx="19050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2C18F47-A05A-4AA5-BEE7-72242908926D}" type="datetime1">
              <a:rPr lang="ru-RU"/>
              <a:pPr>
                <a:defRPr/>
              </a:pPr>
              <a:t>11.03.2020</a:t>
            </a:fld>
            <a:endParaRPr lang="ru-RU"/>
          </a:p>
        </p:txBody>
      </p:sp>
      <p:sp>
        <p:nvSpPr>
          <p:cNvPr id="18" name="Rectangle 18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324600"/>
            <a:ext cx="28956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9" name="Rectangle 19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324600"/>
            <a:ext cx="19050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B6062737-0EA0-4A52-AAC6-07B7569B823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36560220"/>
      </p:ext>
    </p:extLst>
  </p:cSld>
  <p:clrMapOvr>
    <a:masterClrMapping/>
  </p:clrMapOvr>
  <p:transition spd="slow">
    <p:blinds dir="vert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C68DC9-BD77-47B2-A6EB-643284BA36D7}" type="datetime1">
              <a:rPr lang="ru-RU"/>
              <a:pPr>
                <a:defRPr/>
              </a:pPr>
              <a:t>11.03.2020</a:t>
            </a:fld>
            <a:endParaRPr lang="ru-RU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C82BC9-8DFE-46FA-A4D0-6013BB74B95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96860986"/>
      </p:ext>
    </p:extLst>
  </p:cSld>
  <p:clrMapOvr>
    <a:masterClrMapping/>
  </p:clrMapOvr>
  <p:transition spd="slow">
    <p:blinds dir="vert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67500" y="342900"/>
            <a:ext cx="1943100" cy="55245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42900"/>
            <a:ext cx="5676900" cy="55245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E031E5-885D-4C73-9AE0-DD805532DD3D}" type="datetime1">
              <a:rPr lang="ru-RU"/>
              <a:pPr>
                <a:defRPr/>
              </a:pPr>
              <a:t>11.03.2020</a:t>
            </a:fld>
            <a:endParaRPr lang="ru-RU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9C1A3F-C638-47BC-BBCA-3C53C2A94DC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8211017"/>
      </p:ext>
    </p:extLst>
  </p:cSld>
  <p:clrMapOvr>
    <a:masterClrMapping/>
  </p:clrMapOvr>
  <p:transition spd="slow">
    <p:blinds dir="vert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7F27FD-5F6F-4522-9845-1EEC44AC7FD4}" type="datetime1">
              <a:rPr lang="ru-RU"/>
              <a:pPr>
                <a:defRPr/>
              </a:pPr>
              <a:t>11.03.2020</a:t>
            </a:fld>
            <a:endParaRPr lang="ru-RU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235405-02E9-4F73-89BA-07C67888416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47507585"/>
      </p:ext>
    </p:extLst>
  </p:cSld>
  <p:clrMapOvr>
    <a:masterClrMapping/>
  </p:clrMapOvr>
  <p:transition spd="slow">
    <p:blinds dir="vert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812EA7-C7DE-42F9-BCF2-76F881A36D60}" type="datetime1">
              <a:rPr lang="ru-RU"/>
              <a:pPr>
                <a:defRPr/>
              </a:pPr>
              <a:t>11.03.2020</a:t>
            </a:fld>
            <a:endParaRPr lang="ru-RU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B189CC-AAC9-4856-BF8D-78372C2E0BD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31916976"/>
      </p:ext>
    </p:extLst>
  </p:cSld>
  <p:clrMapOvr>
    <a:masterClrMapping/>
  </p:clrMapOvr>
  <p:transition spd="slow">
    <p:blinds dir="vert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752600"/>
            <a:ext cx="3810000" cy="4114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800600" y="1752600"/>
            <a:ext cx="3810000" cy="4114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25B3A0-B696-4AED-931C-7C61879ABFD2}" type="datetime1">
              <a:rPr lang="ru-RU"/>
              <a:pPr>
                <a:defRPr/>
              </a:pPr>
              <a:t>11.03.2020</a:t>
            </a:fld>
            <a:endParaRPr lang="ru-RU"/>
          </a:p>
        </p:txBody>
      </p:sp>
      <p:sp>
        <p:nvSpPr>
          <p:cNvPr id="6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B8EAA6-0581-4BCC-BBF6-1AA98878D31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4117059"/>
      </p:ext>
    </p:extLst>
  </p:cSld>
  <p:clrMapOvr>
    <a:masterClrMapping/>
  </p:clrMapOvr>
  <p:transition spd="slow">
    <p:blinds dir="vert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C29743-73FC-4E51-8F24-8CFA7B377D8C}" type="datetime1">
              <a:rPr lang="ru-RU"/>
              <a:pPr>
                <a:defRPr/>
              </a:pPr>
              <a:t>11.03.2020</a:t>
            </a:fld>
            <a:endParaRPr lang="ru-RU"/>
          </a:p>
        </p:txBody>
      </p:sp>
      <p:sp>
        <p:nvSpPr>
          <p:cNvPr id="8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A90F13-111B-4139-A034-F4515172260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09693215"/>
      </p:ext>
    </p:extLst>
  </p:cSld>
  <p:clrMapOvr>
    <a:masterClrMapping/>
  </p:clrMapOvr>
  <p:transition spd="slow">
    <p:blinds dir="vert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9C303E-B7F4-4571-A327-CFC5ECA0F436}" type="datetime1">
              <a:rPr lang="ru-RU"/>
              <a:pPr>
                <a:defRPr/>
              </a:pPr>
              <a:t>11.03.2020</a:t>
            </a:fld>
            <a:endParaRPr lang="ru-RU"/>
          </a:p>
        </p:txBody>
      </p:sp>
      <p:sp>
        <p:nvSpPr>
          <p:cNvPr id="4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D43020-5932-4339-9A06-4A5F6C32555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58638292"/>
      </p:ext>
    </p:extLst>
  </p:cSld>
  <p:clrMapOvr>
    <a:masterClrMapping/>
  </p:clrMapOvr>
  <p:transition spd="slow">
    <p:blinds dir="vert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78300C-4CDD-4099-9116-883E161CD59A}" type="datetime1">
              <a:rPr lang="ru-RU"/>
              <a:pPr>
                <a:defRPr/>
              </a:pPr>
              <a:t>11.03.2020</a:t>
            </a:fld>
            <a:endParaRPr lang="ru-RU"/>
          </a:p>
        </p:txBody>
      </p:sp>
      <p:sp>
        <p:nvSpPr>
          <p:cNvPr id="3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4A1925-6287-4AE0-A405-A88EE167BD4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70017406"/>
      </p:ext>
    </p:extLst>
  </p:cSld>
  <p:clrMapOvr>
    <a:masterClrMapping/>
  </p:clrMapOvr>
  <p:transition spd="slow">
    <p:blinds dir="vert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F9CC13-F18E-4134-99F9-E52926643BA2}" type="datetime1">
              <a:rPr lang="ru-RU"/>
              <a:pPr>
                <a:defRPr/>
              </a:pPr>
              <a:t>11.03.2020</a:t>
            </a:fld>
            <a:endParaRPr lang="ru-RU"/>
          </a:p>
        </p:txBody>
      </p:sp>
      <p:sp>
        <p:nvSpPr>
          <p:cNvPr id="6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7A9C95-202B-48FF-96C9-65DC5AB992A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52552726"/>
      </p:ext>
    </p:extLst>
  </p:cSld>
  <p:clrMapOvr>
    <a:masterClrMapping/>
  </p:clrMapOvr>
  <p:transition spd="slow">
    <p:blinds dir="vert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4372FD-8D65-40E7-8353-F5A2F12EB9E1}" type="datetime1">
              <a:rPr lang="ru-RU"/>
              <a:pPr>
                <a:defRPr/>
              </a:pPr>
              <a:t>11.03.2020</a:t>
            </a:fld>
            <a:endParaRPr lang="ru-RU"/>
          </a:p>
        </p:txBody>
      </p:sp>
      <p:sp>
        <p:nvSpPr>
          <p:cNvPr id="6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6A6781-A2D3-4C34-B5CD-F36D4787192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99912013"/>
      </p:ext>
    </p:extLst>
  </p:cSld>
  <p:clrMapOvr>
    <a:masterClrMapping/>
  </p:clrMapOvr>
  <p:transition spd="slow">
    <p:blinds dir="vert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381000" y="304800"/>
            <a:ext cx="8383588" cy="6022975"/>
            <a:chOff x="240" y="192"/>
            <a:chExt cx="5281" cy="3794"/>
          </a:xfrm>
        </p:grpSpPr>
        <p:grpSp>
          <p:nvGrpSpPr>
            <p:cNvPr id="1032" name="Group 3"/>
            <p:cNvGrpSpPr>
              <a:grpSpLocks/>
            </p:cNvGrpSpPr>
            <p:nvPr/>
          </p:nvGrpSpPr>
          <p:grpSpPr bwMode="auto">
            <a:xfrm>
              <a:off x="240" y="1008"/>
              <a:ext cx="5281" cy="2978"/>
              <a:chOff x="240" y="1008"/>
              <a:chExt cx="5281" cy="2978"/>
            </a:xfrm>
          </p:grpSpPr>
          <p:sp>
            <p:nvSpPr>
              <p:cNvPr id="1041" name="Rectangle 4"/>
              <p:cNvSpPr>
                <a:spLocks noChangeArrowheads="1"/>
              </p:cNvSpPr>
              <p:nvPr/>
            </p:nvSpPr>
            <p:spPr bwMode="auto">
              <a:xfrm>
                <a:off x="245" y="1010"/>
                <a:ext cx="5269" cy="2976"/>
              </a:xfrm>
              <a:prstGeom prst="rect">
                <a:avLst/>
              </a:prstGeom>
              <a:solidFill>
                <a:srgbClr val="EAEAEA">
                  <a:alpha val="50195"/>
                </a:srgb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algn="ctr"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algn="ctr"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algn="ctr"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algn="ctr"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algn="ctr"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endParaRPr lang="ru-RU"/>
              </a:p>
            </p:txBody>
          </p:sp>
          <p:sp>
            <p:nvSpPr>
              <p:cNvPr id="1042" name="Freeform 5"/>
              <p:cNvSpPr>
                <a:spLocks/>
              </p:cNvSpPr>
              <p:nvPr/>
            </p:nvSpPr>
            <p:spPr bwMode="auto">
              <a:xfrm>
                <a:off x="240" y="1008"/>
                <a:ext cx="5269" cy="2977"/>
              </a:xfrm>
              <a:custGeom>
                <a:avLst/>
                <a:gdLst>
                  <a:gd name="T0" fmla="*/ 5268 w 5269"/>
                  <a:gd name="T1" fmla="*/ 0 h 2977"/>
                  <a:gd name="T2" fmla="*/ 0 w 5269"/>
                  <a:gd name="T3" fmla="*/ 0 h 2977"/>
                  <a:gd name="T4" fmla="*/ 0 w 5269"/>
                  <a:gd name="T5" fmla="*/ 2976 h 2977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5269" h="2977">
                    <a:moveTo>
                      <a:pt x="5268" y="0"/>
                    </a:moveTo>
                    <a:lnTo>
                      <a:pt x="0" y="0"/>
                    </a:lnTo>
                    <a:lnTo>
                      <a:pt x="0" y="2976"/>
                    </a:lnTo>
                  </a:path>
                </a:pathLst>
              </a:custGeom>
              <a:noFill/>
              <a:ln w="12700" cap="rnd" cmpd="sng">
                <a:solidFill>
                  <a:srgbClr val="B2B2B2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043" name="Freeform 6"/>
              <p:cNvSpPr>
                <a:spLocks/>
              </p:cNvSpPr>
              <p:nvPr/>
            </p:nvSpPr>
            <p:spPr bwMode="auto">
              <a:xfrm>
                <a:off x="252" y="1008"/>
                <a:ext cx="5269" cy="2977"/>
              </a:xfrm>
              <a:custGeom>
                <a:avLst/>
                <a:gdLst>
                  <a:gd name="T0" fmla="*/ 5268 w 5269"/>
                  <a:gd name="T1" fmla="*/ 0 h 2977"/>
                  <a:gd name="T2" fmla="*/ 5268 w 5269"/>
                  <a:gd name="T3" fmla="*/ 2976 h 2977"/>
                  <a:gd name="T4" fmla="*/ 0 w 5269"/>
                  <a:gd name="T5" fmla="*/ 2976 h 2977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5269" h="2977">
                    <a:moveTo>
                      <a:pt x="5268" y="0"/>
                    </a:moveTo>
                    <a:lnTo>
                      <a:pt x="5268" y="2976"/>
                    </a:lnTo>
                    <a:lnTo>
                      <a:pt x="0" y="2976"/>
                    </a:lnTo>
                  </a:path>
                </a:pathLst>
              </a:custGeom>
              <a:noFill/>
              <a:ln w="12700" cap="rnd" cmpd="sng">
                <a:solidFill>
                  <a:srgbClr val="FFFFFF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1033" name="Group 7"/>
            <p:cNvGrpSpPr>
              <a:grpSpLocks/>
            </p:cNvGrpSpPr>
            <p:nvPr/>
          </p:nvGrpSpPr>
          <p:grpSpPr bwMode="auto">
            <a:xfrm>
              <a:off x="336" y="1103"/>
              <a:ext cx="97" cy="2785"/>
              <a:chOff x="336" y="1103"/>
              <a:chExt cx="97" cy="2785"/>
            </a:xfrm>
          </p:grpSpPr>
          <p:sp useBgFill="1">
            <p:nvSpPr>
              <p:cNvPr id="1038" name="Rectangle 8"/>
              <p:cNvSpPr>
                <a:spLocks noChangeArrowheads="1"/>
              </p:cNvSpPr>
              <p:nvPr/>
            </p:nvSpPr>
            <p:spPr bwMode="auto">
              <a:xfrm>
                <a:off x="336" y="1104"/>
                <a:ext cx="96" cy="2784"/>
              </a:xfrm>
              <a:prstGeom prst="rect">
                <a:avLst/>
              </a:prstGeom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algn="ctr"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algn="ctr"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algn="ctr"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algn="ctr"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algn="ctr"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endParaRPr lang="ru-RU"/>
              </a:p>
            </p:txBody>
          </p:sp>
          <p:sp>
            <p:nvSpPr>
              <p:cNvPr id="1039" name="Freeform 9"/>
              <p:cNvSpPr>
                <a:spLocks/>
              </p:cNvSpPr>
              <p:nvPr/>
            </p:nvSpPr>
            <p:spPr bwMode="auto">
              <a:xfrm>
                <a:off x="336" y="1103"/>
                <a:ext cx="97" cy="2785"/>
              </a:xfrm>
              <a:custGeom>
                <a:avLst/>
                <a:gdLst>
                  <a:gd name="T0" fmla="*/ 0 w 97"/>
                  <a:gd name="T1" fmla="*/ 2784 h 2785"/>
                  <a:gd name="T2" fmla="*/ 96 w 97"/>
                  <a:gd name="T3" fmla="*/ 2784 h 2785"/>
                  <a:gd name="T4" fmla="*/ 96 w 97"/>
                  <a:gd name="T5" fmla="*/ 0 h 2785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97" h="2785">
                    <a:moveTo>
                      <a:pt x="0" y="2784"/>
                    </a:moveTo>
                    <a:lnTo>
                      <a:pt x="96" y="2784"/>
                    </a:lnTo>
                    <a:lnTo>
                      <a:pt x="96" y="0"/>
                    </a:lnTo>
                  </a:path>
                </a:pathLst>
              </a:custGeom>
              <a:noFill/>
              <a:ln w="12700" cap="rnd" cmpd="sng">
                <a:solidFill>
                  <a:srgbClr val="B2B2B2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040" name="Freeform 10"/>
              <p:cNvSpPr>
                <a:spLocks/>
              </p:cNvSpPr>
              <p:nvPr/>
            </p:nvSpPr>
            <p:spPr bwMode="auto">
              <a:xfrm>
                <a:off x="336" y="1103"/>
                <a:ext cx="97" cy="2785"/>
              </a:xfrm>
              <a:custGeom>
                <a:avLst/>
                <a:gdLst>
                  <a:gd name="T0" fmla="*/ 0 w 97"/>
                  <a:gd name="T1" fmla="*/ 2784 h 2785"/>
                  <a:gd name="T2" fmla="*/ 0 w 97"/>
                  <a:gd name="T3" fmla="*/ 0 h 2785"/>
                  <a:gd name="T4" fmla="*/ 96 w 97"/>
                  <a:gd name="T5" fmla="*/ 0 h 2785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97" h="2785">
                    <a:moveTo>
                      <a:pt x="0" y="2784"/>
                    </a:moveTo>
                    <a:lnTo>
                      <a:pt x="0" y="0"/>
                    </a:lnTo>
                    <a:lnTo>
                      <a:pt x="96" y="0"/>
                    </a:lnTo>
                  </a:path>
                </a:pathLst>
              </a:custGeom>
              <a:noFill/>
              <a:ln w="12700" cap="rnd" cmpd="sng">
                <a:solidFill>
                  <a:srgbClr val="FFFFFF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1034" name="Group 11"/>
            <p:cNvGrpSpPr>
              <a:grpSpLocks/>
            </p:cNvGrpSpPr>
            <p:nvPr/>
          </p:nvGrpSpPr>
          <p:grpSpPr bwMode="auto">
            <a:xfrm>
              <a:off x="240" y="192"/>
              <a:ext cx="193" cy="721"/>
              <a:chOff x="240" y="192"/>
              <a:chExt cx="193" cy="721"/>
            </a:xfrm>
          </p:grpSpPr>
          <p:sp>
            <p:nvSpPr>
              <p:cNvPr id="1035" name="Rectangle 12"/>
              <p:cNvSpPr>
                <a:spLocks noChangeArrowheads="1"/>
              </p:cNvSpPr>
              <p:nvPr/>
            </p:nvSpPr>
            <p:spPr bwMode="auto">
              <a:xfrm>
                <a:off x="240" y="192"/>
                <a:ext cx="192" cy="720"/>
              </a:xfrm>
              <a:prstGeom prst="rect">
                <a:avLst/>
              </a:prstGeom>
              <a:solidFill>
                <a:srgbClr val="EAEAEA">
                  <a:alpha val="50195"/>
                </a:srgb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algn="ctr"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algn="ctr"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algn="ctr"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algn="ctr"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algn="ctr"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endParaRPr lang="ru-RU"/>
              </a:p>
            </p:txBody>
          </p:sp>
          <p:sp>
            <p:nvSpPr>
              <p:cNvPr id="1036" name="Freeform 13"/>
              <p:cNvSpPr>
                <a:spLocks/>
              </p:cNvSpPr>
              <p:nvPr/>
            </p:nvSpPr>
            <p:spPr bwMode="auto">
              <a:xfrm>
                <a:off x="240" y="192"/>
                <a:ext cx="193" cy="721"/>
              </a:xfrm>
              <a:custGeom>
                <a:avLst/>
                <a:gdLst>
                  <a:gd name="T0" fmla="*/ 192 w 193"/>
                  <a:gd name="T1" fmla="*/ 0 h 721"/>
                  <a:gd name="T2" fmla="*/ 0 w 193"/>
                  <a:gd name="T3" fmla="*/ 0 h 721"/>
                  <a:gd name="T4" fmla="*/ 0 w 193"/>
                  <a:gd name="T5" fmla="*/ 720 h 721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193" h="721">
                    <a:moveTo>
                      <a:pt x="192" y="0"/>
                    </a:moveTo>
                    <a:lnTo>
                      <a:pt x="0" y="0"/>
                    </a:lnTo>
                    <a:lnTo>
                      <a:pt x="0" y="720"/>
                    </a:lnTo>
                  </a:path>
                </a:pathLst>
              </a:custGeom>
              <a:noFill/>
              <a:ln w="12700" cap="rnd" cmpd="sng">
                <a:solidFill>
                  <a:srgbClr val="B2B2B2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037" name="Freeform 14"/>
              <p:cNvSpPr>
                <a:spLocks/>
              </p:cNvSpPr>
              <p:nvPr/>
            </p:nvSpPr>
            <p:spPr bwMode="auto">
              <a:xfrm>
                <a:off x="240" y="192"/>
                <a:ext cx="193" cy="721"/>
              </a:xfrm>
              <a:custGeom>
                <a:avLst/>
                <a:gdLst>
                  <a:gd name="T0" fmla="*/ 192 w 193"/>
                  <a:gd name="T1" fmla="*/ 0 h 721"/>
                  <a:gd name="T2" fmla="*/ 192 w 193"/>
                  <a:gd name="T3" fmla="*/ 720 h 721"/>
                  <a:gd name="T4" fmla="*/ 0 w 193"/>
                  <a:gd name="T5" fmla="*/ 720 h 721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193" h="721">
                    <a:moveTo>
                      <a:pt x="192" y="0"/>
                    </a:moveTo>
                    <a:lnTo>
                      <a:pt x="192" y="720"/>
                    </a:lnTo>
                    <a:lnTo>
                      <a:pt x="0" y="720"/>
                    </a:lnTo>
                  </a:path>
                </a:pathLst>
              </a:custGeom>
              <a:noFill/>
              <a:ln w="12700" cap="rnd" cmpd="sng">
                <a:solidFill>
                  <a:srgbClr val="FFFFFF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</p:grpSp>
      <p:sp>
        <p:nvSpPr>
          <p:cNvPr id="1027" name="Rectangle 15"/>
          <p:cNvSpPr>
            <a:spLocks noGrp="1" noChangeArrowheads="1"/>
          </p:cNvSpPr>
          <p:nvPr>
            <p:ph type="title"/>
          </p:nvPr>
        </p:nvSpPr>
        <p:spPr bwMode="auto">
          <a:xfrm>
            <a:off x="838200" y="342900"/>
            <a:ext cx="7772400" cy="1104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Щелчок правит образец заголовка</a:t>
            </a:r>
          </a:p>
        </p:txBody>
      </p:sp>
      <p:sp>
        <p:nvSpPr>
          <p:cNvPr id="1028" name="Rectangle 16"/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17526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Щелчок правит 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113" name="Rectangle 1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81000" y="6323013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l">
              <a:defRPr sz="1400" smtClean="0"/>
            </a:lvl1pPr>
          </a:lstStyle>
          <a:p>
            <a:pPr>
              <a:defRPr/>
            </a:pPr>
            <a:fld id="{7DE30023-7043-4887-B068-D3F39ABB898B}" type="datetime1">
              <a:rPr lang="ru-RU"/>
              <a:pPr>
                <a:defRPr/>
              </a:pPr>
              <a:t>11.03.2020</a:t>
            </a:fld>
            <a:endParaRPr lang="ru-RU"/>
          </a:p>
        </p:txBody>
      </p:sp>
      <p:sp>
        <p:nvSpPr>
          <p:cNvPr id="4114" name="Rectangle 1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323013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>
              <a:defRPr sz="1400"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115" name="Rectangle 1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239000" y="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>
              <a:defRPr/>
            </a:pPr>
            <a:fld id="{0393CD3B-1119-4D82-91BE-5B6E09785D6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slow">
    <p:blinds dir="vert"/>
  </p:transition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75000"/>
        <a:buFont typeface="Monotype Sorts" pitchFamily="2" charset="2"/>
        <a:buChar char="n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7500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75000"/>
        <a:buFont typeface="Monotype Sorts" pitchFamily="2" charset="2"/>
        <a:buChar char="n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7500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7500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4.wmf"/><Relationship Id="rId4" Type="http://schemas.openxmlformats.org/officeDocument/2006/relationships/oleObject" Target="../embeddings/oleObject1.bin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682625" y="1542197"/>
            <a:ext cx="8051800" cy="3261815"/>
          </a:xfrm>
        </p:spPr>
        <p:txBody>
          <a:bodyPr/>
          <a:lstStyle/>
          <a:p>
            <a:pPr algn="ctr">
              <a:defRPr/>
            </a:pPr>
            <a:r>
              <a:rPr lang="ru-RU" sz="9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Тема 1.1. </a:t>
            </a:r>
            <a:br>
              <a:rPr lang="ru-RU" sz="9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ru-RU" sz="96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Химия белков.</a:t>
            </a:r>
            <a:endParaRPr lang="ru-RU" sz="4800" dirty="0" smtClean="0"/>
          </a:p>
        </p:txBody>
      </p:sp>
    </p:spTree>
  </p:cSld>
  <p:clrMapOvr>
    <a:masterClrMapping/>
  </p:clrMapOvr>
  <p:transition spd="slow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75"/>
                                        <p:tgtEl>
                                          <p:spTgt spid="30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4" grpId="0" build="p" autoUpdateAnimBg="0" advAuto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ext Box 2"/>
          <p:cNvSpPr txBox="1">
            <a:spLocks noChangeArrowheads="1"/>
          </p:cNvSpPr>
          <p:nvPr/>
        </p:nvSpPr>
        <p:spPr bwMode="auto">
          <a:xfrm>
            <a:off x="990600" y="-76200"/>
            <a:ext cx="6731000" cy="1311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/>
            <a:r>
              <a:rPr lang="ru-RU" sz="4000" b="1"/>
              <a:t>Классификация амк-т,</a:t>
            </a:r>
          </a:p>
          <a:p>
            <a:pPr algn="l"/>
            <a:r>
              <a:rPr lang="ru-RU" sz="4000" b="1"/>
              <a:t>их строение и номенклатура</a:t>
            </a:r>
          </a:p>
        </p:txBody>
      </p:sp>
      <p:sp>
        <p:nvSpPr>
          <p:cNvPr id="12291" name="Text Box 3"/>
          <p:cNvSpPr txBox="1">
            <a:spLocks noChangeArrowheads="1"/>
          </p:cNvSpPr>
          <p:nvPr/>
        </p:nvSpPr>
        <p:spPr bwMode="auto">
          <a:xfrm>
            <a:off x="1333500" y="1162050"/>
            <a:ext cx="612457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/>
            <a:r>
              <a:rPr lang="ru-RU" sz="2800" b="1"/>
              <a:t>По характеру радикала  их делят на:</a:t>
            </a:r>
          </a:p>
        </p:txBody>
      </p:sp>
      <p:sp>
        <p:nvSpPr>
          <p:cNvPr id="12292" name="Text Box 4"/>
          <p:cNvSpPr txBox="1">
            <a:spLocks noChangeArrowheads="1"/>
          </p:cNvSpPr>
          <p:nvPr/>
        </p:nvSpPr>
        <p:spPr bwMode="auto">
          <a:xfrm>
            <a:off x="382587" y="1613516"/>
            <a:ext cx="733901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/>
            <a:r>
              <a:rPr lang="ru-RU" sz="2800" b="1" dirty="0"/>
              <a:t>I. Ациклические </a:t>
            </a:r>
            <a:r>
              <a:rPr lang="ru-RU" sz="2800" dirty="0"/>
              <a:t>(производные жирного ряда)</a:t>
            </a:r>
          </a:p>
        </p:txBody>
      </p:sp>
      <p:sp>
        <p:nvSpPr>
          <p:cNvPr id="12293" name="Text Box 5"/>
          <p:cNvSpPr txBox="1">
            <a:spLocks noChangeArrowheads="1"/>
          </p:cNvSpPr>
          <p:nvPr/>
        </p:nvSpPr>
        <p:spPr bwMode="auto">
          <a:xfrm>
            <a:off x="330201" y="2155031"/>
            <a:ext cx="84836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/>
            <a:r>
              <a:rPr lang="ru-RU" sz="2800" b="1" dirty="0"/>
              <a:t>II. Циклические </a:t>
            </a:r>
            <a:r>
              <a:rPr lang="ru-RU" sz="2800" dirty="0"/>
              <a:t>( производные ароматического ряда)</a:t>
            </a:r>
          </a:p>
        </p:txBody>
      </p:sp>
      <p:sp>
        <p:nvSpPr>
          <p:cNvPr id="12294" name="Text Box 6"/>
          <p:cNvSpPr txBox="1">
            <a:spLocks noChangeArrowheads="1"/>
          </p:cNvSpPr>
          <p:nvPr/>
        </p:nvSpPr>
        <p:spPr bwMode="auto">
          <a:xfrm>
            <a:off x="2971800" y="2586038"/>
            <a:ext cx="27686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/>
            <a:r>
              <a:rPr lang="ru-RU" sz="2800" b="1" dirty="0">
                <a:solidFill>
                  <a:srgbClr val="333399"/>
                </a:solidFill>
              </a:rPr>
              <a:t>I Ациклические</a:t>
            </a:r>
          </a:p>
        </p:txBody>
      </p:sp>
      <p:sp>
        <p:nvSpPr>
          <p:cNvPr id="12295" name="Text Box 7"/>
          <p:cNvSpPr txBox="1">
            <a:spLocks noChangeArrowheads="1"/>
          </p:cNvSpPr>
          <p:nvPr/>
        </p:nvSpPr>
        <p:spPr bwMode="auto">
          <a:xfrm>
            <a:off x="1631469" y="2915838"/>
            <a:ext cx="5942974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/>
            <a:r>
              <a:rPr lang="ru-RU" sz="2800" b="1" dirty="0"/>
              <a:t>По количеству СООН и </a:t>
            </a:r>
            <a:r>
              <a:rPr lang="en-US" sz="2800" b="1" dirty="0"/>
              <a:t>N</a:t>
            </a:r>
            <a:r>
              <a:rPr lang="ru-RU" sz="2800" b="1" dirty="0"/>
              <a:t>Н</a:t>
            </a:r>
            <a:r>
              <a:rPr lang="ru-RU" sz="2800" b="1" baseline="-25000" dirty="0"/>
              <a:t>2</a:t>
            </a:r>
            <a:r>
              <a:rPr lang="ru-RU" sz="2800" b="1" dirty="0"/>
              <a:t> групп </a:t>
            </a:r>
            <a:endParaRPr lang="ru-RU" sz="2800" b="1" dirty="0" smtClean="0"/>
          </a:p>
          <a:p>
            <a:pPr algn="l"/>
            <a:r>
              <a:rPr lang="ru-RU" sz="2800" b="1" dirty="0" smtClean="0"/>
              <a:t>подразделяются </a:t>
            </a:r>
            <a:r>
              <a:rPr lang="ru-RU" sz="2800" b="1" dirty="0"/>
              <a:t>на:</a:t>
            </a:r>
          </a:p>
        </p:txBody>
      </p:sp>
      <p:sp>
        <p:nvSpPr>
          <p:cNvPr id="12296" name="Text Box 8"/>
          <p:cNvSpPr txBox="1">
            <a:spLocks noChangeArrowheads="1"/>
          </p:cNvSpPr>
          <p:nvPr/>
        </p:nvSpPr>
        <p:spPr bwMode="auto">
          <a:xfrm>
            <a:off x="2422524" y="3757613"/>
            <a:ext cx="4974695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/>
            <a:r>
              <a:rPr lang="ru-RU" sz="2800" b="1" dirty="0" err="1" smtClean="0">
                <a:solidFill>
                  <a:srgbClr val="993366"/>
                </a:solidFill>
              </a:rPr>
              <a:t>Моноамино</a:t>
            </a:r>
            <a:r>
              <a:rPr lang="ru-RU" sz="2800" b="1" dirty="0" smtClean="0">
                <a:solidFill>
                  <a:srgbClr val="993366"/>
                </a:solidFill>
              </a:rPr>
              <a:t>-монокарбоновые</a:t>
            </a:r>
            <a:endParaRPr lang="ru-RU" sz="2800" b="1" dirty="0">
              <a:solidFill>
                <a:srgbClr val="993366"/>
              </a:solidFill>
            </a:endParaRPr>
          </a:p>
        </p:txBody>
      </p:sp>
      <p:sp>
        <p:nvSpPr>
          <p:cNvPr id="12297" name="Text Box 9"/>
          <p:cNvSpPr txBox="1">
            <a:spLocks noChangeArrowheads="1"/>
          </p:cNvSpPr>
          <p:nvPr/>
        </p:nvSpPr>
        <p:spPr bwMode="auto">
          <a:xfrm>
            <a:off x="382587" y="4643831"/>
            <a:ext cx="896461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/>
            <a:r>
              <a:rPr lang="ru-RU" sz="2800" b="1" dirty="0"/>
              <a:t>1. </a:t>
            </a:r>
            <a:r>
              <a:rPr lang="en-US" sz="2800" b="1" dirty="0"/>
              <a:t>N</a:t>
            </a:r>
            <a:r>
              <a:rPr lang="ru-RU" sz="2800" b="1" dirty="0"/>
              <a:t>Н</a:t>
            </a:r>
            <a:r>
              <a:rPr lang="ru-RU" sz="2800" b="1" baseline="-25000" dirty="0"/>
              <a:t>2</a:t>
            </a:r>
            <a:r>
              <a:rPr lang="ru-RU" sz="2800" b="1" dirty="0"/>
              <a:t>-СН</a:t>
            </a:r>
            <a:r>
              <a:rPr lang="ru-RU" sz="2800" b="1" baseline="-25000" dirty="0"/>
              <a:t>2</a:t>
            </a:r>
            <a:r>
              <a:rPr lang="ru-RU" sz="2800" b="1" dirty="0"/>
              <a:t>-СООН  </a:t>
            </a:r>
            <a:r>
              <a:rPr lang="ru-RU" sz="2800" b="1" dirty="0">
                <a:sym typeface="Symbol" panose="05050102010706020507" pitchFamily="18" charset="2"/>
              </a:rPr>
              <a:t>L</a:t>
            </a:r>
            <a:r>
              <a:rPr lang="ru-RU" sz="2800" b="1" dirty="0"/>
              <a:t>- </a:t>
            </a:r>
            <a:r>
              <a:rPr lang="ru-RU" sz="2800" b="1" u="sng" dirty="0"/>
              <a:t>глицин </a:t>
            </a:r>
            <a:r>
              <a:rPr lang="ru-RU" sz="2800" b="1" dirty="0"/>
              <a:t>(</a:t>
            </a:r>
            <a:r>
              <a:rPr lang="ru-RU" sz="2800" dirty="0"/>
              <a:t>аминоуксусная кислота) </a:t>
            </a:r>
          </a:p>
        </p:txBody>
      </p:sp>
      <p:sp>
        <p:nvSpPr>
          <p:cNvPr id="12298" name="Text Box 10"/>
          <p:cNvSpPr txBox="1">
            <a:spLocks noChangeArrowheads="1"/>
          </p:cNvSpPr>
          <p:nvPr/>
        </p:nvSpPr>
        <p:spPr bwMode="auto">
          <a:xfrm>
            <a:off x="382587" y="5246677"/>
            <a:ext cx="8553945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/>
            <a:r>
              <a:rPr lang="ru-RU" sz="2800" b="1" dirty="0"/>
              <a:t>2. СН</a:t>
            </a:r>
            <a:r>
              <a:rPr lang="ru-RU" sz="2800" b="1" baseline="-25000" dirty="0"/>
              <a:t>3</a:t>
            </a:r>
            <a:r>
              <a:rPr lang="ru-RU" sz="2800" b="1" dirty="0"/>
              <a:t> -СН-СООН  </a:t>
            </a:r>
            <a:r>
              <a:rPr lang="ru-RU" sz="2800" b="1" dirty="0">
                <a:sym typeface="Symbol" panose="05050102010706020507" pitchFamily="18" charset="2"/>
              </a:rPr>
              <a:t>L</a:t>
            </a:r>
            <a:r>
              <a:rPr lang="ru-RU" sz="2800" b="1" dirty="0"/>
              <a:t>-</a:t>
            </a:r>
            <a:r>
              <a:rPr lang="ru-RU" sz="2800" b="1" u="sng" dirty="0" err="1"/>
              <a:t>аланин</a:t>
            </a:r>
            <a:r>
              <a:rPr lang="ru-RU" sz="2800" b="1" dirty="0"/>
              <a:t> (</a:t>
            </a:r>
            <a:r>
              <a:rPr lang="ru-RU" sz="2800" dirty="0">
                <a:sym typeface="Symbol" panose="05050102010706020507" pitchFamily="18" charset="2"/>
              </a:rPr>
              <a:t> -</a:t>
            </a:r>
            <a:r>
              <a:rPr lang="ru-RU" sz="2800" dirty="0" err="1"/>
              <a:t>аминопропионовая</a:t>
            </a:r>
            <a:r>
              <a:rPr lang="ru-RU" sz="2800" dirty="0"/>
              <a:t> </a:t>
            </a:r>
            <a:endParaRPr lang="ru-RU" sz="2800" dirty="0" smtClean="0"/>
          </a:p>
          <a:p>
            <a:pPr algn="l"/>
            <a:r>
              <a:rPr lang="ru-RU" sz="2800" dirty="0"/>
              <a:t>	</a:t>
            </a:r>
            <a:r>
              <a:rPr lang="ru-RU" sz="2800" dirty="0" smtClean="0"/>
              <a:t>				         к-та</a:t>
            </a:r>
            <a:r>
              <a:rPr lang="ru-RU" sz="2800" b="1" dirty="0"/>
              <a:t>) </a:t>
            </a:r>
          </a:p>
        </p:txBody>
      </p:sp>
      <p:sp>
        <p:nvSpPr>
          <p:cNvPr id="12300" name="Line 12"/>
          <p:cNvSpPr>
            <a:spLocks noChangeShapeType="1"/>
          </p:cNvSpPr>
          <p:nvPr/>
        </p:nvSpPr>
        <p:spPr bwMode="auto">
          <a:xfrm>
            <a:off x="1816435" y="5746036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68377" y="4871740"/>
            <a:ext cx="975445" cy="749873"/>
          </a:xfrm>
          <a:prstGeom prst="rect">
            <a:avLst/>
          </a:prstGeom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56038" y="5494550"/>
            <a:ext cx="993734" cy="755970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465092" y="5746036"/>
            <a:ext cx="1012024" cy="749873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2028443" y="4206751"/>
            <a:ext cx="637373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dirty="0" smtClean="0"/>
              <a:t>А) с </a:t>
            </a:r>
            <a:r>
              <a:rPr lang="ru-RU" sz="2800" dirty="0"/>
              <a:t>неразветвленной углеродной цепью</a:t>
            </a:r>
          </a:p>
        </p:txBody>
      </p:sp>
    </p:spTree>
  </p:cSld>
  <p:clrMapOvr>
    <a:masterClrMapping/>
  </p:clrMapOvr>
  <p:transition spd="slow">
    <p:zoom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 Box 2"/>
          <p:cNvSpPr txBox="1">
            <a:spLocks noChangeArrowheads="1"/>
          </p:cNvSpPr>
          <p:nvPr/>
        </p:nvSpPr>
        <p:spPr bwMode="auto">
          <a:xfrm>
            <a:off x="2766219" y="112676"/>
            <a:ext cx="2705100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/>
            <a:r>
              <a:rPr lang="ru-RU" sz="2800" b="1" dirty="0" smtClean="0"/>
              <a:t>Б)</a:t>
            </a:r>
            <a:r>
              <a:rPr lang="ru-RU" sz="2800" dirty="0" smtClean="0"/>
              <a:t> </a:t>
            </a:r>
            <a:r>
              <a:rPr lang="ru-RU" sz="2800" b="1" dirty="0" err="1"/>
              <a:t>Оксиамк</a:t>
            </a:r>
            <a:r>
              <a:rPr lang="ru-RU" sz="2800" b="1" dirty="0"/>
              <a:t>-ты</a:t>
            </a:r>
          </a:p>
        </p:txBody>
      </p:sp>
      <p:grpSp>
        <p:nvGrpSpPr>
          <p:cNvPr id="13315" name="Group 3"/>
          <p:cNvGrpSpPr>
            <a:grpSpLocks/>
          </p:cNvGrpSpPr>
          <p:nvPr/>
        </p:nvGrpSpPr>
        <p:grpSpPr bwMode="auto">
          <a:xfrm>
            <a:off x="228600" y="552450"/>
            <a:ext cx="8023225" cy="1249227"/>
            <a:chOff x="144" y="566"/>
            <a:chExt cx="5054" cy="948"/>
          </a:xfrm>
        </p:grpSpPr>
        <p:sp>
          <p:nvSpPr>
            <p:cNvPr id="13335" name="Text Box 4"/>
            <p:cNvSpPr txBox="1">
              <a:spLocks noChangeArrowheads="1"/>
            </p:cNvSpPr>
            <p:nvPr/>
          </p:nvSpPr>
          <p:spPr bwMode="auto">
            <a:xfrm>
              <a:off x="144" y="576"/>
              <a:ext cx="1922" cy="59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algn="ctr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algn="ctr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algn="ctr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algn="ctr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algn="ctr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l"/>
              <a:r>
                <a:rPr lang="ru-RU" sz="2800" b="1"/>
                <a:t>3. СН</a:t>
              </a:r>
              <a:r>
                <a:rPr lang="ru-RU" sz="2800" b="1" baseline="-25000"/>
                <a:t>2</a:t>
              </a:r>
              <a:r>
                <a:rPr lang="ru-RU" sz="2800" b="1"/>
                <a:t>-СН-СООН</a:t>
              </a:r>
            </a:p>
            <a:p>
              <a:pPr algn="l"/>
              <a:r>
                <a:rPr lang="ru-RU" sz="2800" b="1"/>
                <a:t>    </a:t>
              </a:r>
            </a:p>
          </p:txBody>
        </p:sp>
        <p:sp>
          <p:nvSpPr>
            <p:cNvPr id="13336" name="Line 5"/>
            <p:cNvSpPr>
              <a:spLocks noChangeShapeType="1"/>
            </p:cNvSpPr>
            <p:nvPr/>
          </p:nvSpPr>
          <p:spPr bwMode="auto">
            <a:xfrm>
              <a:off x="970" y="870"/>
              <a:ext cx="0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3337" name="Line 6"/>
            <p:cNvSpPr>
              <a:spLocks noChangeShapeType="1"/>
            </p:cNvSpPr>
            <p:nvPr/>
          </p:nvSpPr>
          <p:spPr bwMode="auto">
            <a:xfrm>
              <a:off x="490" y="870"/>
              <a:ext cx="0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3338" name="Text Box 7"/>
            <p:cNvSpPr txBox="1">
              <a:spLocks noChangeArrowheads="1"/>
            </p:cNvSpPr>
            <p:nvPr/>
          </p:nvSpPr>
          <p:spPr bwMode="auto">
            <a:xfrm>
              <a:off x="358" y="918"/>
              <a:ext cx="1044" cy="59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algn="ctr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algn="ctr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algn="ctr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algn="ctr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algn="ctr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l"/>
              <a:r>
                <a:rPr lang="ru-RU" sz="2800" b="1"/>
                <a:t>ОН   </a:t>
              </a:r>
              <a:r>
                <a:rPr lang="en-US" sz="2800" b="1"/>
                <a:t>N</a:t>
              </a:r>
              <a:r>
                <a:rPr lang="ru-RU" sz="2800" b="1"/>
                <a:t>Н</a:t>
              </a:r>
              <a:r>
                <a:rPr lang="ru-RU" sz="2800" b="1" baseline="-25000"/>
                <a:t>2</a:t>
              </a:r>
            </a:p>
            <a:p>
              <a:pPr algn="l"/>
              <a:endParaRPr lang="ru-RU" sz="2800" b="1"/>
            </a:p>
          </p:txBody>
        </p:sp>
        <p:sp>
          <p:nvSpPr>
            <p:cNvPr id="13339" name="Text Box 8"/>
            <p:cNvSpPr txBox="1">
              <a:spLocks noChangeArrowheads="1"/>
            </p:cNvSpPr>
            <p:nvPr/>
          </p:nvSpPr>
          <p:spPr bwMode="auto">
            <a:xfrm>
              <a:off x="2112" y="566"/>
              <a:ext cx="3086" cy="59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algn="ctr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algn="ctr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algn="ctr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algn="ctr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algn="ctr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l"/>
              <a:r>
                <a:rPr lang="ru-RU" sz="2800" b="1">
                  <a:sym typeface="Symbol" panose="05050102010706020507" pitchFamily="18" charset="2"/>
                </a:rPr>
                <a:t>L</a:t>
              </a:r>
              <a:r>
                <a:rPr lang="ru-RU" sz="2800" b="1"/>
                <a:t>-</a:t>
              </a:r>
              <a:r>
                <a:rPr lang="ru-RU" sz="2800" b="1" u="sng"/>
                <a:t>серин</a:t>
              </a:r>
              <a:r>
                <a:rPr lang="ru-RU" sz="2800" b="1"/>
                <a:t> (</a:t>
              </a:r>
              <a:r>
                <a:rPr lang="ru-RU" sz="2800">
                  <a:sym typeface="Symbol" panose="05050102010706020507" pitchFamily="18" charset="2"/>
                </a:rPr>
                <a:t>-</a:t>
              </a:r>
              <a:r>
                <a:rPr lang="ru-RU" sz="2800"/>
                <a:t> амино </a:t>
              </a:r>
              <a:r>
                <a:rPr lang="ru-RU" sz="2800">
                  <a:sym typeface="Symbol" panose="05050102010706020507" pitchFamily="18" charset="2"/>
                </a:rPr>
                <a:t>-</a:t>
              </a:r>
              <a:r>
                <a:rPr lang="ru-RU" sz="2800"/>
                <a:t> оксипро-</a:t>
              </a:r>
            </a:p>
            <a:p>
              <a:pPr algn="l"/>
              <a:r>
                <a:rPr lang="ru-RU" sz="2800"/>
                <a:t>                 пионовая к-та)</a:t>
              </a:r>
            </a:p>
          </p:txBody>
        </p:sp>
        <p:sp>
          <p:nvSpPr>
            <p:cNvPr id="13340" name="Text Box 9"/>
            <p:cNvSpPr txBox="1">
              <a:spLocks noChangeArrowheads="1"/>
            </p:cNvSpPr>
            <p:nvPr/>
          </p:nvSpPr>
          <p:spPr bwMode="auto">
            <a:xfrm>
              <a:off x="2403" y="768"/>
              <a:ext cx="439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algn="ctr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algn="ctr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algn="ctr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algn="ctr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algn="ctr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l"/>
              <a:r>
                <a:rPr lang="ru-RU" sz="2800" b="1"/>
                <a:t>сер</a:t>
              </a:r>
            </a:p>
          </p:txBody>
        </p:sp>
      </p:grpSp>
      <p:grpSp>
        <p:nvGrpSpPr>
          <p:cNvPr id="13316" name="Group 10"/>
          <p:cNvGrpSpPr>
            <a:grpSpLocks/>
          </p:cNvGrpSpPr>
          <p:nvPr/>
        </p:nvGrpSpPr>
        <p:grpSpPr bwMode="auto">
          <a:xfrm>
            <a:off x="228600" y="1922463"/>
            <a:ext cx="8485188" cy="1264995"/>
            <a:chOff x="288" y="1564"/>
            <a:chExt cx="5345" cy="885"/>
          </a:xfrm>
        </p:grpSpPr>
        <p:sp>
          <p:nvSpPr>
            <p:cNvPr id="13327" name="Text Box 11"/>
            <p:cNvSpPr txBox="1">
              <a:spLocks noChangeArrowheads="1"/>
            </p:cNvSpPr>
            <p:nvPr/>
          </p:nvSpPr>
          <p:spPr bwMode="auto">
            <a:xfrm>
              <a:off x="480" y="1584"/>
              <a:ext cx="2109" cy="8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algn="ctr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algn="ctr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algn="ctr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algn="ctr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algn="ctr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l"/>
              <a:r>
                <a:rPr lang="ru-RU" sz="2800" b="1" dirty="0"/>
                <a:t>СН</a:t>
              </a:r>
              <a:r>
                <a:rPr lang="ru-RU" sz="2800" b="1" baseline="-25000" dirty="0"/>
                <a:t>3</a:t>
              </a:r>
              <a:r>
                <a:rPr lang="ru-RU" sz="2800" b="1" dirty="0"/>
                <a:t>-СН-СН-СООН</a:t>
              </a:r>
            </a:p>
            <a:p>
              <a:pPr algn="l"/>
              <a:r>
                <a:rPr lang="ru-RU" sz="2800" b="1" dirty="0"/>
                <a:t>    </a:t>
              </a:r>
            </a:p>
            <a:p>
              <a:pPr algn="l"/>
              <a:endParaRPr lang="ru-RU" sz="2800" b="1" dirty="0"/>
            </a:p>
          </p:txBody>
        </p:sp>
        <p:sp>
          <p:nvSpPr>
            <p:cNvPr id="13328" name="Text Box 12"/>
            <p:cNvSpPr txBox="1">
              <a:spLocks noChangeArrowheads="1"/>
            </p:cNvSpPr>
            <p:nvPr/>
          </p:nvSpPr>
          <p:spPr bwMode="auto">
            <a:xfrm>
              <a:off x="970" y="1926"/>
              <a:ext cx="988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algn="ctr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algn="ctr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algn="ctr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algn="ctr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algn="ctr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l"/>
              <a:r>
                <a:rPr lang="ru-RU" sz="2800" b="1"/>
                <a:t>ОН  </a:t>
              </a:r>
              <a:r>
                <a:rPr lang="en-US" sz="2800" b="1"/>
                <a:t>N</a:t>
              </a:r>
              <a:r>
                <a:rPr lang="ru-RU" sz="2800" b="1"/>
                <a:t>Н</a:t>
              </a:r>
              <a:r>
                <a:rPr lang="ru-RU" sz="2800" b="1" baseline="-25000"/>
                <a:t>2</a:t>
              </a:r>
            </a:p>
          </p:txBody>
        </p:sp>
        <p:sp>
          <p:nvSpPr>
            <p:cNvPr id="13329" name="Line 13"/>
            <p:cNvSpPr>
              <a:spLocks noChangeShapeType="1"/>
            </p:cNvSpPr>
            <p:nvPr/>
          </p:nvSpPr>
          <p:spPr bwMode="auto">
            <a:xfrm>
              <a:off x="1114" y="1878"/>
              <a:ext cx="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3330" name="Line 14"/>
            <p:cNvSpPr>
              <a:spLocks noChangeShapeType="1"/>
            </p:cNvSpPr>
            <p:nvPr/>
          </p:nvSpPr>
          <p:spPr bwMode="auto">
            <a:xfrm>
              <a:off x="1546" y="1878"/>
              <a:ext cx="0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3331" name="Text Box 15"/>
            <p:cNvSpPr txBox="1">
              <a:spLocks noChangeArrowheads="1"/>
            </p:cNvSpPr>
            <p:nvPr/>
          </p:nvSpPr>
          <p:spPr bwMode="auto">
            <a:xfrm>
              <a:off x="288" y="1599"/>
              <a:ext cx="284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algn="ctr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algn="ctr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algn="ctr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algn="ctr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algn="ctr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l"/>
              <a:r>
                <a:rPr lang="ru-RU" sz="2800" b="1"/>
                <a:t>4.</a:t>
              </a:r>
            </a:p>
          </p:txBody>
        </p:sp>
        <p:sp>
          <p:nvSpPr>
            <p:cNvPr id="13332" name="Text Box 16"/>
            <p:cNvSpPr txBox="1">
              <a:spLocks noChangeArrowheads="1"/>
            </p:cNvSpPr>
            <p:nvPr/>
          </p:nvSpPr>
          <p:spPr bwMode="auto">
            <a:xfrm>
              <a:off x="2640" y="1578"/>
              <a:ext cx="396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algn="ctr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algn="ctr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algn="ctr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algn="ctr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algn="ctr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l"/>
              <a:r>
                <a:rPr lang="ru-RU" sz="2800" b="1">
                  <a:sym typeface="Symbol" panose="05050102010706020507" pitchFamily="18" charset="2"/>
                </a:rPr>
                <a:t>L -</a:t>
              </a:r>
            </a:p>
          </p:txBody>
        </p:sp>
        <p:sp>
          <p:nvSpPr>
            <p:cNvPr id="13333" name="Text Box 17"/>
            <p:cNvSpPr txBox="1">
              <a:spLocks noChangeArrowheads="1"/>
            </p:cNvSpPr>
            <p:nvPr/>
          </p:nvSpPr>
          <p:spPr bwMode="auto">
            <a:xfrm>
              <a:off x="2938" y="1564"/>
              <a:ext cx="2695" cy="59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algn="ctr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algn="ctr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algn="ctr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algn="ctr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algn="ctr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l"/>
              <a:r>
                <a:rPr lang="ru-RU" sz="2800" b="1" u="sng"/>
                <a:t>треонин </a:t>
              </a:r>
              <a:r>
                <a:rPr lang="ru-RU" sz="2800" b="1"/>
                <a:t>(</a:t>
              </a:r>
              <a:r>
                <a:rPr lang="ru-RU" sz="2800">
                  <a:sym typeface="Symbol" panose="05050102010706020507" pitchFamily="18" charset="2"/>
                </a:rPr>
                <a:t>-</a:t>
              </a:r>
              <a:r>
                <a:rPr lang="ru-RU" sz="2800"/>
                <a:t> амино </a:t>
              </a:r>
              <a:r>
                <a:rPr lang="ru-RU" sz="2800">
                  <a:sym typeface="Symbol" panose="05050102010706020507" pitchFamily="18" charset="2"/>
                </a:rPr>
                <a:t>-</a:t>
              </a:r>
              <a:r>
                <a:rPr lang="ru-RU" sz="2800"/>
                <a:t> окси</a:t>
              </a:r>
            </a:p>
            <a:p>
              <a:pPr algn="l"/>
              <a:r>
                <a:rPr lang="ru-RU" sz="2800"/>
                <a:t>                масляная к-та)</a:t>
              </a:r>
            </a:p>
          </p:txBody>
        </p:sp>
        <p:sp>
          <p:nvSpPr>
            <p:cNvPr id="13334" name="Text Box 18"/>
            <p:cNvSpPr txBox="1">
              <a:spLocks noChangeArrowheads="1"/>
            </p:cNvSpPr>
            <p:nvPr/>
          </p:nvSpPr>
          <p:spPr bwMode="auto">
            <a:xfrm>
              <a:off x="3160" y="1737"/>
              <a:ext cx="450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algn="ctr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algn="ctr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algn="ctr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algn="ctr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algn="ctr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l"/>
              <a:r>
                <a:rPr lang="ru-RU" sz="2800" b="1"/>
                <a:t>тре</a:t>
              </a:r>
            </a:p>
          </p:txBody>
        </p:sp>
      </p:grpSp>
      <p:sp>
        <p:nvSpPr>
          <p:cNvPr id="13317" name="Text Box 19"/>
          <p:cNvSpPr txBox="1">
            <a:spLocks noChangeArrowheads="1"/>
          </p:cNvSpPr>
          <p:nvPr/>
        </p:nvSpPr>
        <p:spPr bwMode="auto">
          <a:xfrm>
            <a:off x="2469356" y="3396147"/>
            <a:ext cx="341196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/>
            <a:r>
              <a:rPr lang="ru-RU" sz="2800" b="1" dirty="0"/>
              <a:t>В</a:t>
            </a:r>
            <a:r>
              <a:rPr lang="ru-RU" sz="2800" b="1" dirty="0" smtClean="0"/>
              <a:t>) </a:t>
            </a:r>
            <a:r>
              <a:rPr lang="ru-RU" sz="2800" b="1" dirty="0"/>
              <a:t>Серосодержащие</a:t>
            </a:r>
          </a:p>
        </p:txBody>
      </p:sp>
      <p:sp>
        <p:nvSpPr>
          <p:cNvPr id="13318" name="Text Box 20"/>
          <p:cNvSpPr txBox="1">
            <a:spLocks noChangeArrowheads="1"/>
          </p:cNvSpPr>
          <p:nvPr/>
        </p:nvSpPr>
        <p:spPr bwMode="auto">
          <a:xfrm>
            <a:off x="644525" y="4845050"/>
            <a:ext cx="1579563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/>
            <a:r>
              <a:rPr lang="en-US" sz="2800" b="1"/>
              <a:t>S</a:t>
            </a:r>
            <a:r>
              <a:rPr lang="ru-RU" sz="2800" b="1"/>
              <a:t>Н   </a:t>
            </a:r>
            <a:r>
              <a:rPr lang="en-US" sz="2800" b="1"/>
              <a:t>N</a:t>
            </a:r>
            <a:r>
              <a:rPr lang="ru-RU" sz="2800" b="1"/>
              <a:t>Н</a:t>
            </a:r>
            <a:r>
              <a:rPr lang="ru-RU" sz="2800" b="1" baseline="-25000"/>
              <a:t>2</a:t>
            </a:r>
          </a:p>
          <a:p>
            <a:pPr algn="l"/>
            <a:endParaRPr lang="ru-RU" sz="2800" b="1"/>
          </a:p>
        </p:txBody>
      </p:sp>
      <p:sp>
        <p:nvSpPr>
          <p:cNvPr id="13319" name="Text Box 21"/>
          <p:cNvSpPr txBox="1">
            <a:spLocks noChangeArrowheads="1"/>
          </p:cNvSpPr>
          <p:nvPr/>
        </p:nvSpPr>
        <p:spPr bwMode="auto">
          <a:xfrm>
            <a:off x="304800" y="4311650"/>
            <a:ext cx="3051175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/>
            <a:r>
              <a:rPr lang="ru-RU" sz="2800" b="1"/>
              <a:t>5. СН</a:t>
            </a:r>
            <a:r>
              <a:rPr lang="ru-RU" sz="2800" b="1" baseline="-25000"/>
              <a:t>2</a:t>
            </a:r>
            <a:r>
              <a:rPr lang="ru-RU" sz="2800" b="1"/>
              <a:t>-СН-СООН</a:t>
            </a:r>
          </a:p>
          <a:p>
            <a:pPr algn="l"/>
            <a:r>
              <a:rPr lang="ru-RU" sz="2800" b="1"/>
              <a:t>    </a:t>
            </a:r>
          </a:p>
        </p:txBody>
      </p:sp>
      <p:sp>
        <p:nvSpPr>
          <p:cNvPr id="13320" name="Line 22"/>
          <p:cNvSpPr>
            <a:spLocks noChangeShapeType="1"/>
          </p:cNvSpPr>
          <p:nvPr/>
        </p:nvSpPr>
        <p:spPr bwMode="auto">
          <a:xfrm>
            <a:off x="1616075" y="4778375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13321" name="Line 23"/>
          <p:cNvSpPr>
            <a:spLocks noChangeShapeType="1"/>
          </p:cNvSpPr>
          <p:nvPr/>
        </p:nvSpPr>
        <p:spPr bwMode="auto">
          <a:xfrm>
            <a:off x="854075" y="4778375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13322" name="Text Box 24"/>
          <p:cNvSpPr txBox="1">
            <a:spLocks noChangeArrowheads="1"/>
          </p:cNvSpPr>
          <p:nvPr/>
        </p:nvSpPr>
        <p:spPr bwMode="auto">
          <a:xfrm>
            <a:off x="3733800" y="4408488"/>
            <a:ext cx="62865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/>
            <a:r>
              <a:rPr lang="ru-RU" sz="2800" b="1">
                <a:sym typeface="Symbol" panose="05050102010706020507" pitchFamily="18" charset="2"/>
              </a:rPr>
              <a:t>L -</a:t>
            </a:r>
          </a:p>
        </p:txBody>
      </p:sp>
      <p:sp>
        <p:nvSpPr>
          <p:cNvPr id="13323" name="Text Box 25"/>
          <p:cNvSpPr txBox="1">
            <a:spLocks noChangeArrowheads="1"/>
          </p:cNvSpPr>
          <p:nvPr/>
        </p:nvSpPr>
        <p:spPr bwMode="auto">
          <a:xfrm>
            <a:off x="4175125" y="4371975"/>
            <a:ext cx="356552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/>
            <a:r>
              <a:rPr lang="ru-RU" sz="2800" b="1" u="sng"/>
              <a:t>цистеин</a:t>
            </a:r>
            <a:r>
              <a:rPr lang="ru-RU" sz="2800" b="1"/>
              <a:t> (</a:t>
            </a:r>
            <a:r>
              <a:rPr lang="ru-RU" sz="2800">
                <a:sym typeface="Symbol" panose="05050102010706020507" pitchFamily="18" charset="2"/>
              </a:rPr>
              <a:t>-</a:t>
            </a:r>
            <a:r>
              <a:rPr lang="ru-RU" sz="2800"/>
              <a:t> амино </a:t>
            </a:r>
            <a:r>
              <a:rPr lang="ru-RU" sz="2800">
                <a:sym typeface="Symbol" panose="05050102010706020507" pitchFamily="18" charset="2"/>
              </a:rPr>
              <a:t>-</a:t>
            </a:r>
            <a:r>
              <a:rPr lang="ru-RU" sz="2800" b="1"/>
              <a:t> </a:t>
            </a:r>
          </a:p>
        </p:txBody>
      </p:sp>
      <p:sp>
        <p:nvSpPr>
          <p:cNvPr id="13324" name="Text Box 26"/>
          <p:cNvSpPr txBox="1">
            <a:spLocks noChangeArrowheads="1"/>
          </p:cNvSpPr>
          <p:nvPr/>
        </p:nvSpPr>
        <p:spPr bwMode="auto">
          <a:xfrm>
            <a:off x="7604125" y="4378325"/>
            <a:ext cx="827088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/>
            <a:r>
              <a:rPr lang="ru-RU" sz="2800"/>
              <a:t>тио-</a:t>
            </a:r>
          </a:p>
          <a:p>
            <a:pPr algn="l"/>
            <a:endParaRPr lang="ru-RU" sz="2800" b="1"/>
          </a:p>
        </p:txBody>
      </p:sp>
      <p:sp>
        <p:nvSpPr>
          <p:cNvPr id="13325" name="Text Box 27"/>
          <p:cNvSpPr txBox="1">
            <a:spLocks noChangeArrowheads="1"/>
          </p:cNvSpPr>
          <p:nvPr/>
        </p:nvSpPr>
        <p:spPr bwMode="auto">
          <a:xfrm>
            <a:off x="5700713" y="4706938"/>
            <a:ext cx="29591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/>
            <a:r>
              <a:rPr lang="ru-RU" sz="2800"/>
              <a:t>пропионовая к-та)</a:t>
            </a:r>
          </a:p>
        </p:txBody>
      </p:sp>
      <p:sp>
        <p:nvSpPr>
          <p:cNvPr id="13326" name="Text Box 28"/>
          <p:cNvSpPr txBox="1">
            <a:spLocks noChangeArrowheads="1"/>
          </p:cNvSpPr>
          <p:nvPr/>
        </p:nvSpPr>
        <p:spPr bwMode="auto">
          <a:xfrm>
            <a:off x="4430713" y="4692650"/>
            <a:ext cx="750887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/>
            <a:r>
              <a:rPr lang="ru-RU" sz="2800" b="1"/>
              <a:t>цис</a:t>
            </a:r>
          </a:p>
        </p:txBody>
      </p:sp>
    </p:spTree>
  </p:cSld>
  <p:clrMapOvr>
    <a:masterClrMapping/>
  </p:clrMapOvr>
  <p:transition spd="slow">
    <p:zoom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Line 2"/>
          <p:cNvSpPr>
            <a:spLocks noChangeShapeType="1"/>
          </p:cNvSpPr>
          <p:nvPr/>
        </p:nvSpPr>
        <p:spPr bwMode="auto">
          <a:xfrm>
            <a:off x="1217613" y="7620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14339" name="Text Box 3"/>
          <p:cNvSpPr txBox="1">
            <a:spLocks noChangeArrowheads="1"/>
          </p:cNvSpPr>
          <p:nvPr/>
        </p:nvSpPr>
        <p:spPr bwMode="auto">
          <a:xfrm>
            <a:off x="1063625" y="904875"/>
            <a:ext cx="382588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/>
            <a:r>
              <a:rPr lang="en-US" sz="2800" b="1"/>
              <a:t>S</a:t>
            </a:r>
            <a:endParaRPr lang="ru-RU" sz="2800" b="1"/>
          </a:p>
        </p:txBody>
      </p:sp>
      <p:sp>
        <p:nvSpPr>
          <p:cNvPr id="14340" name="Line 4"/>
          <p:cNvSpPr>
            <a:spLocks noChangeShapeType="1"/>
          </p:cNvSpPr>
          <p:nvPr/>
        </p:nvSpPr>
        <p:spPr bwMode="auto">
          <a:xfrm>
            <a:off x="1219200" y="13716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14341" name="Text Box 5"/>
          <p:cNvSpPr txBox="1">
            <a:spLocks noChangeArrowheads="1"/>
          </p:cNvSpPr>
          <p:nvPr/>
        </p:nvSpPr>
        <p:spPr bwMode="auto">
          <a:xfrm>
            <a:off x="1065213" y="1514475"/>
            <a:ext cx="382587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/>
            <a:r>
              <a:rPr lang="en-US" sz="2800" b="1"/>
              <a:t>S</a:t>
            </a:r>
            <a:endParaRPr lang="ru-RU" sz="2800" b="1"/>
          </a:p>
        </p:txBody>
      </p:sp>
      <p:sp>
        <p:nvSpPr>
          <p:cNvPr id="14342" name="Text Box 6"/>
          <p:cNvSpPr txBox="1">
            <a:spLocks noChangeArrowheads="1"/>
          </p:cNvSpPr>
          <p:nvPr/>
        </p:nvSpPr>
        <p:spPr bwMode="auto">
          <a:xfrm>
            <a:off x="593725" y="228600"/>
            <a:ext cx="306387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/>
            <a:r>
              <a:rPr lang="ru-RU" sz="2800" b="1"/>
              <a:t>6) СН</a:t>
            </a:r>
            <a:r>
              <a:rPr lang="ru-RU" sz="2800" b="1" baseline="-25000"/>
              <a:t>2</a:t>
            </a:r>
            <a:r>
              <a:rPr lang="ru-RU" sz="2400" b="1"/>
              <a:t>-</a:t>
            </a:r>
            <a:r>
              <a:rPr lang="ru-RU" sz="2800" b="1"/>
              <a:t>СН-СООН</a:t>
            </a:r>
          </a:p>
        </p:txBody>
      </p:sp>
      <p:sp>
        <p:nvSpPr>
          <p:cNvPr id="14343" name="Line 7"/>
          <p:cNvSpPr>
            <a:spLocks noChangeShapeType="1"/>
          </p:cNvSpPr>
          <p:nvPr/>
        </p:nvSpPr>
        <p:spPr bwMode="auto">
          <a:xfrm>
            <a:off x="1981200" y="6858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14344" name="Text Box 8"/>
          <p:cNvSpPr txBox="1">
            <a:spLocks noChangeArrowheads="1"/>
          </p:cNvSpPr>
          <p:nvPr/>
        </p:nvSpPr>
        <p:spPr bwMode="auto">
          <a:xfrm>
            <a:off x="1752600" y="838200"/>
            <a:ext cx="8382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/>
            <a:r>
              <a:rPr lang="ru-RU" sz="2800" b="1"/>
              <a:t>NН</a:t>
            </a:r>
            <a:r>
              <a:rPr lang="ru-RU" sz="2800" b="1" baseline="-25000"/>
              <a:t>2</a:t>
            </a:r>
            <a:endParaRPr lang="ru-RU" sz="2800" b="1"/>
          </a:p>
        </p:txBody>
      </p:sp>
      <p:sp>
        <p:nvSpPr>
          <p:cNvPr id="14345" name="Text Box 9"/>
          <p:cNvSpPr txBox="1">
            <a:spLocks noChangeArrowheads="1"/>
          </p:cNvSpPr>
          <p:nvPr/>
        </p:nvSpPr>
        <p:spPr bwMode="auto">
          <a:xfrm>
            <a:off x="890588" y="2071688"/>
            <a:ext cx="2767012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/>
            <a:r>
              <a:rPr lang="ru-RU" sz="2800" b="1"/>
              <a:t> СН</a:t>
            </a:r>
            <a:r>
              <a:rPr lang="ru-RU" sz="2800" b="1" baseline="-25000"/>
              <a:t>2</a:t>
            </a:r>
            <a:r>
              <a:rPr lang="ru-RU" sz="2400" b="1"/>
              <a:t>-</a:t>
            </a:r>
            <a:r>
              <a:rPr lang="ru-RU" sz="2800" b="1"/>
              <a:t>СН-СООН</a:t>
            </a:r>
          </a:p>
        </p:txBody>
      </p:sp>
      <p:sp>
        <p:nvSpPr>
          <p:cNvPr id="14346" name="Line 10"/>
          <p:cNvSpPr>
            <a:spLocks noChangeShapeType="1"/>
          </p:cNvSpPr>
          <p:nvPr/>
        </p:nvSpPr>
        <p:spPr bwMode="auto">
          <a:xfrm>
            <a:off x="1981200" y="2528888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14347" name="Text Box 11"/>
          <p:cNvSpPr txBox="1">
            <a:spLocks noChangeArrowheads="1"/>
          </p:cNvSpPr>
          <p:nvPr/>
        </p:nvSpPr>
        <p:spPr bwMode="auto">
          <a:xfrm>
            <a:off x="1752600" y="2681288"/>
            <a:ext cx="8382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/>
            <a:r>
              <a:rPr lang="ru-RU" sz="2800" b="1"/>
              <a:t>NН</a:t>
            </a:r>
            <a:r>
              <a:rPr lang="ru-RU" sz="2800" b="1" baseline="-25000"/>
              <a:t>2</a:t>
            </a:r>
            <a:endParaRPr lang="ru-RU" sz="2800" b="1"/>
          </a:p>
        </p:txBody>
      </p:sp>
      <p:sp>
        <p:nvSpPr>
          <p:cNvPr id="14348" name="Line 12"/>
          <p:cNvSpPr>
            <a:spLocks noChangeShapeType="1"/>
          </p:cNvSpPr>
          <p:nvPr/>
        </p:nvSpPr>
        <p:spPr bwMode="auto">
          <a:xfrm>
            <a:off x="1219200" y="19812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14349" name="Text Box 13"/>
          <p:cNvSpPr txBox="1">
            <a:spLocks noChangeArrowheads="1"/>
          </p:cNvSpPr>
          <p:nvPr/>
        </p:nvSpPr>
        <p:spPr bwMode="auto">
          <a:xfrm>
            <a:off x="4022725" y="904875"/>
            <a:ext cx="6096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/>
            <a:r>
              <a:rPr lang="ru-RU" sz="2800">
                <a:sym typeface="Symbol" panose="05050102010706020507" pitchFamily="18" charset="2"/>
              </a:rPr>
              <a:t>L -</a:t>
            </a:r>
          </a:p>
        </p:txBody>
      </p:sp>
      <p:sp>
        <p:nvSpPr>
          <p:cNvPr id="14350" name="Text Box 14"/>
          <p:cNvSpPr txBox="1">
            <a:spLocks noChangeArrowheads="1"/>
          </p:cNvSpPr>
          <p:nvPr/>
        </p:nvSpPr>
        <p:spPr bwMode="auto">
          <a:xfrm>
            <a:off x="4479925" y="904875"/>
            <a:ext cx="1258888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/>
            <a:r>
              <a:rPr lang="ru-RU" sz="2800"/>
              <a:t>цистин</a:t>
            </a:r>
          </a:p>
        </p:txBody>
      </p:sp>
      <p:sp>
        <p:nvSpPr>
          <p:cNvPr id="14351" name="Text Box 15"/>
          <p:cNvSpPr txBox="1">
            <a:spLocks noChangeArrowheads="1"/>
          </p:cNvSpPr>
          <p:nvPr/>
        </p:nvSpPr>
        <p:spPr bwMode="auto">
          <a:xfrm>
            <a:off x="685800" y="3681413"/>
            <a:ext cx="41529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/>
            <a:r>
              <a:rPr lang="ru-RU" sz="2800" b="1"/>
              <a:t>7) СН</a:t>
            </a:r>
            <a:r>
              <a:rPr lang="ru-RU" sz="2800" b="1" baseline="-25000"/>
              <a:t>2 </a:t>
            </a:r>
            <a:r>
              <a:rPr lang="ru-RU" sz="2800" b="1"/>
              <a:t>- СН</a:t>
            </a:r>
            <a:r>
              <a:rPr lang="ru-RU" sz="2800" b="1" baseline="-25000"/>
              <a:t>2 </a:t>
            </a:r>
            <a:r>
              <a:rPr lang="ru-RU" sz="2800" b="1"/>
              <a:t>- СН-СООН</a:t>
            </a:r>
          </a:p>
        </p:txBody>
      </p:sp>
      <p:sp>
        <p:nvSpPr>
          <p:cNvPr id="14352" name="Line 16"/>
          <p:cNvSpPr>
            <a:spLocks noChangeShapeType="1"/>
          </p:cNvSpPr>
          <p:nvPr/>
        </p:nvSpPr>
        <p:spPr bwMode="auto">
          <a:xfrm>
            <a:off x="1295400" y="4138613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14353" name="Text Box 17"/>
          <p:cNvSpPr txBox="1">
            <a:spLocks noChangeArrowheads="1"/>
          </p:cNvSpPr>
          <p:nvPr/>
        </p:nvSpPr>
        <p:spPr bwMode="auto">
          <a:xfrm>
            <a:off x="1127125" y="4291013"/>
            <a:ext cx="382588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/>
            <a:r>
              <a:rPr lang="en-US" sz="2800" b="1"/>
              <a:t>S</a:t>
            </a:r>
            <a:endParaRPr lang="ru-RU" sz="2800" b="1"/>
          </a:p>
        </p:txBody>
      </p:sp>
      <p:sp>
        <p:nvSpPr>
          <p:cNvPr id="14354" name="Line 18"/>
          <p:cNvSpPr>
            <a:spLocks noChangeShapeType="1"/>
          </p:cNvSpPr>
          <p:nvPr/>
        </p:nvSpPr>
        <p:spPr bwMode="auto">
          <a:xfrm>
            <a:off x="1295400" y="4748213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14355" name="Text Box 19"/>
          <p:cNvSpPr txBox="1">
            <a:spLocks noChangeArrowheads="1"/>
          </p:cNvSpPr>
          <p:nvPr/>
        </p:nvSpPr>
        <p:spPr bwMode="auto">
          <a:xfrm>
            <a:off x="1066800" y="4891088"/>
            <a:ext cx="8382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/>
            <a:r>
              <a:rPr lang="ru-RU" sz="2800" b="1"/>
              <a:t>СН</a:t>
            </a:r>
            <a:r>
              <a:rPr lang="ru-RU" sz="2800" b="1" baseline="-25000"/>
              <a:t>3</a:t>
            </a:r>
          </a:p>
        </p:txBody>
      </p:sp>
      <p:sp>
        <p:nvSpPr>
          <p:cNvPr id="14356" name="Text Box 20"/>
          <p:cNvSpPr txBox="1">
            <a:spLocks noChangeArrowheads="1"/>
          </p:cNvSpPr>
          <p:nvPr/>
        </p:nvSpPr>
        <p:spPr bwMode="auto">
          <a:xfrm>
            <a:off x="2041525" y="4129088"/>
            <a:ext cx="18415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/>
            <a:endParaRPr lang="ru-RU" sz="2800" b="1"/>
          </a:p>
        </p:txBody>
      </p:sp>
      <p:sp>
        <p:nvSpPr>
          <p:cNvPr id="14357" name="Text Box 21"/>
          <p:cNvSpPr txBox="1">
            <a:spLocks noChangeArrowheads="1"/>
          </p:cNvSpPr>
          <p:nvPr/>
        </p:nvSpPr>
        <p:spPr bwMode="auto">
          <a:xfrm>
            <a:off x="2971800" y="4357688"/>
            <a:ext cx="8382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/>
            <a:r>
              <a:rPr lang="ru-RU" sz="2800" b="1"/>
              <a:t>NН</a:t>
            </a:r>
            <a:r>
              <a:rPr lang="ru-RU" sz="2800" b="1" baseline="-25000"/>
              <a:t>2</a:t>
            </a:r>
            <a:endParaRPr lang="ru-RU" sz="2800" b="1"/>
          </a:p>
        </p:txBody>
      </p:sp>
      <p:sp>
        <p:nvSpPr>
          <p:cNvPr id="14358" name="Line 22"/>
          <p:cNvSpPr>
            <a:spLocks noChangeShapeType="1"/>
          </p:cNvSpPr>
          <p:nvPr/>
        </p:nvSpPr>
        <p:spPr bwMode="auto">
          <a:xfrm>
            <a:off x="3124200" y="4205288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14359" name="Text Box 23"/>
          <p:cNvSpPr txBox="1">
            <a:spLocks noChangeArrowheads="1"/>
          </p:cNvSpPr>
          <p:nvPr/>
        </p:nvSpPr>
        <p:spPr bwMode="auto">
          <a:xfrm>
            <a:off x="3733800" y="4219575"/>
            <a:ext cx="5397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/>
            <a:r>
              <a:rPr lang="en-US" sz="2800" b="1">
                <a:sym typeface="Symbol" panose="05050102010706020507" pitchFamily="18" charset="2"/>
              </a:rPr>
              <a:t>L</a:t>
            </a:r>
            <a:r>
              <a:rPr lang="ru-RU" sz="2800" b="1">
                <a:sym typeface="Symbol" panose="05050102010706020507" pitchFamily="18" charset="2"/>
              </a:rPr>
              <a:t>-</a:t>
            </a:r>
          </a:p>
        </p:txBody>
      </p:sp>
      <p:sp>
        <p:nvSpPr>
          <p:cNvPr id="14360" name="Text Box 24"/>
          <p:cNvSpPr txBox="1">
            <a:spLocks noChangeArrowheads="1"/>
          </p:cNvSpPr>
          <p:nvPr/>
        </p:nvSpPr>
        <p:spPr bwMode="auto">
          <a:xfrm>
            <a:off x="4054475" y="4229100"/>
            <a:ext cx="1755775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/>
            <a:r>
              <a:rPr lang="ru-RU" sz="2800" b="1" u="sng"/>
              <a:t>метионин</a:t>
            </a:r>
          </a:p>
          <a:p>
            <a:pPr algn="l"/>
            <a:r>
              <a:rPr lang="ru-RU" sz="2800" b="1"/>
              <a:t>      мет.</a:t>
            </a:r>
          </a:p>
        </p:txBody>
      </p:sp>
      <p:sp>
        <p:nvSpPr>
          <p:cNvPr id="14361" name="Text Box 25"/>
          <p:cNvSpPr txBox="1">
            <a:spLocks noChangeArrowheads="1"/>
          </p:cNvSpPr>
          <p:nvPr/>
        </p:nvSpPr>
        <p:spPr bwMode="auto">
          <a:xfrm>
            <a:off x="5791200" y="4208463"/>
            <a:ext cx="2997200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/>
            <a:r>
              <a:rPr lang="ru-RU" sz="2800" b="1">
                <a:sym typeface="Symbol" panose="05050102010706020507" pitchFamily="18" charset="2"/>
              </a:rPr>
              <a:t>(</a:t>
            </a:r>
            <a:r>
              <a:rPr lang="ru-RU" sz="2800">
                <a:sym typeface="Symbol" panose="05050102010706020507" pitchFamily="18" charset="2"/>
              </a:rPr>
              <a:t></a:t>
            </a:r>
            <a:r>
              <a:rPr lang="ru-RU" sz="2800"/>
              <a:t>-амино-</a:t>
            </a:r>
            <a:r>
              <a:rPr lang="ru-RU" sz="2800">
                <a:sym typeface="Symbol" panose="05050102010706020507" pitchFamily="18" charset="2"/>
              </a:rPr>
              <a:t></a:t>
            </a:r>
            <a:r>
              <a:rPr lang="ru-RU" sz="2800"/>
              <a:t>-метил-</a:t>
            </a:r>
          </a:p>
          <a:p>
            <a:pPr algn="l"/>
            <a:r>
              <a:rPr lang="ru-RU" sz="2800"/>
              <a:t>тиомасляная к-та</a:t>
            </a:r>
            <a:r>
              <a:rPr lang="ru-RU" sz="2800" b="1"/>
              <a:t>)</a:t>
            </a:r>
          </a:p>
        </p:txBody>
      </p:sp>
    </p:spTree>
  </p:cSld>
  <p:clrMapOvr>
    <a:masterClrMapping/>
  </p:clrMapOvr>
  <p:transition spd="slow">
    <p:zoom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 Box 2"/>
          <p:cNvSpPr txBox="1">
            <a:spLocks noChangeArrowheads="1"/>
          </p:cNvSpPr>
          <p:nvPr/>
        </p:nvSpPr>
        <p:spPr bwMode="auto">
          <a:xfrm>
            <a:off x="374650" y="93663"/>
            <a:ext cx="6519863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/>
            <a:r>
              <a:rPr lang="ru-RU" sz="2800" b="1" dirty="0" smtClean="0"/>
              <a:t>Г) </a:t>
            </a:r>
            <a:r>
              <a:rPr lang="ru-RU" sz="2800" b="1" dirty="0"/>
              <a:t>С разветвленной  углеродной цепью</a:t>
            </a:r>
          </a:p>
        </p:txBody>
      </p:sp>
      <p:sp>
        <p:nvSpPr>
          <p:cNvPr id="15363" name="Text Box 3"/>
          <p:cNvSpPr txBox="1">
            <a:spLocks noChangeArrowheads="1"/>
          </p:cNvSpPr>
          <p:nvPr/>
        </p:nvSpPr>
        <p:spPr bwMode="auto">
          <a:xfrm>
            <a:off x="6835775" y="14288"/>
            <a:ext cx="1698625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/>
            <a:r>
              <a:rPr lang="ru-RU" sz="2800" b="1"/>
              <a:t>( С -С -С)</a:t>
            </a:r>
          </a:p>
        </p:txBody>
      </p:sp>
      <p:sp>
        <p:nvSpPr>
          <p:cNvPr id="15364" name="Line 4"/>
          <p:cNvSpPr>
            <a:spLocks noChangeShapeType="1"/>
          </p:cNvSpPr>
          <p:nvPr/>
        </p:nvSpPr>
        <p:spPr bwMode="auto">
          <a:xfrm>
            <a:off x="7696200" y="4572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15365" name="Text Box 5"/>
          <p:cNvSpPr txBox="1">
            <a:spLocks noChangeArrowheads="1"/>
          </p:cNvSpPr>
          <p:nvPr/>
        </p:nvSpPr>
        <p:spPr bwMode="auto">
          <a:xfrm>
            <a:off x="7483475" y="609600"/>
            <a:ext cx="44132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/>
            <a:r>
              <a:rPr lang="ru-RU" sz="2800" b="1"/>
              <a:t>С</a:t>
            </a:r>
          </a:p>
        </p:txBody>
      </p:sp>
      <p:grpSp>
        <p:nvGrpSpPr>
          <p:cNvPr id="15366" name="Group 6"/>
          <p:cNvGrpSpPr>
            <a:grpSpLocks/>
          </p:cNvGrpSpPr>
          <p:nvPr/>
        </p:nvGrpSpPr>
        <p:grpSpPr bwMode="auto">
          <a:xfrm>
            <a:off x="212725" y="1143000"/>
            <a:ext cx="3733800" cy="1128713"/>
            <a:chOff x="134" y="720"/>
            <a:chExt cx="2352" cy="711"/>
          </a:xfrm>
        </p:grpSpPr>
        <p:sp>
          <p:nvSpPr>
            <p:cNvPr id="15390" name="Text Box 7"/>
            <p:cNvSpPr txBox="1">
              <a:spLocks noChangeArrowheads="1"/>
            </p:cNvSpPr>
            <p:nvPr/>
          </p:nvSpPr>
          <p:spPr bwMode="auto">
            <a:xfrm>
              <a:off x="134" y="720"/>
              <a:ext cx="2352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algn="ctr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algn="ctr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algn="ctr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algn="ctr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algn="ctr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l"/>
              <a:r>
                <a:rPr lang="ru-RU" sz="2800" b="1" dirty="0"/>
                <a:t>8) СН</a:t>
              </a:r>
              <a:r>
                <a:rPr lang="ru-RU" sz="2800" b="1" baseline="-25000" dirty="0"/>
                <a:t>3</a:t>
              </a:r>
              <a:r>
                <a:rPr lang="ru-RU" sz="2800" b="1" dirty="0"/>
                <a:t>-СН-СН-СООН</a:t>
              </a:r>
            </a:p>
          </p:txBody>
        </p:sp>
        <p:sp>
          <p:nvSpPr>
            <p:cNvPr id="15391" name="Line 8"/>
            <p:cNvSpPr>
              <a:spLocks noChangeShapeType="1"/>
            </p:cNvSpPr>
            <p:nvPr/>
          </p:nvSpPr>
          <p:spPr bwMode="auto">
            <a:xfrm>
              <a:off x="1008" y="1014"/>
              <a:ext cx="0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5392" name="Line 9"/>
            <p:cNvSpPr>
              <a:spLocks noChangeShapeType="1"/>
            </p:cNvSpPr>
            <p:nvPr/>
          </p:nvSpPr>
          <p:spPr bwMode="auto">
            <a:xfrm>
              <a:off x="1440" y="1014"/>
              <a:ext cx="0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5393" name="Text Box 10"/>
            <p:cNvSpPr txBox="1">
              <a:spLocks noChangeArrowheads="1"/>
            </p:cNvSpPr>
            <p:nvPr/>
          </p:nvSpPr>
          <p:spPr bwMode="auto">
            <a:xfrm>
              <a:off x="864" y="1104"/>
              <a:ext cx="528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algn="ctr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algn="ctr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algn="ctr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algn="ctr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algn="ctr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l"/>
              <a:r>
                <a:rPr lang="ru-RU" sz="2800" b="1"/>
                <a:t>СН</a:t>
              </a:r>
              <a:r>
                <a:rPr lang="ru-RU" sz="2800" b="1" baseline="-25000"/>
                <a:t>3</a:t>
              </a:r>
            </a:p>
          </p:txBody>
        </p:sp>
        <p:sp>
          <p:nvSpPr>
            <p:cNvPr id="15394" name="Text Box 11"/>
            <p:cNvSpPr txBox="1">
              <a:spLocks noChangeArrowheads="1"/>
            </p:cNvSpPr>
            <p:nvPr/>
          </p:nvSpPr>
          <p:spPr bwMode="auto">
            <a:xfrm>
              <a:off x="1344" y="1104"/>
              <a:ext cx="528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algn="ctr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algn="ctr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algn="ctr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algn="ctr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algn="ctr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l"/>
              <a:r>
                <a:rPr lang="ru-RU" sz="2800" b="1"/>
                <a:t>NН</a:t>
              </a:r>
              <a:r>
                <a:rPr lang="ru-RU" sz="2800" b="1" baseline="-25000"/>
                <a:t>2</a:t>
              </a:r>
            </a:p>
          </p:txBody>
        </p:sp>
      </p:grpSp>
      <p:sp>
        <p:nvSpPr>
          <p:cNvPr id="15367" name="Text Box 12"/>
          <p:cNvSpPr txBox="1">
            <a:spLocks noChangeArrowheads="1"/>
          </p:cNvSpPr>
          <p:nvPr/>
        </p:nvSpPr>
        <p:spPr bwMode="auto">
          <a:xfrm>
            <a:off x="3969401" y="1143000"/>
            <a:ext cx="5397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/>
            <a:r>
              <a:rPr lang="ru-RU" sz="2800" b="1" dirty="0">
                <a:sym typeface="Symbol" panose="05050102010706020507" pitchFamily="18" charset="2"/>
              </a:rPr>
              <a:t>L-</a:t>
            </a:r>
          </a:p>
        </p:txBody>
      </p:sp>
      <p:sp>
        <p:nvSpPr>
          <p:cNvPr id="15368" name="Text Box 13"/>
          <p:cNvSpPr txBox="1">
            <a:spLocks noChangeArrowheads="1"/>
          </p:cNvSpPr>
          <p:nvPr/>
        </p:nvSpPr>
        <p:spPr bwMode="auto">
          <a:xfrm>
            <a:off x="4419600" y="1085055"/>
            <a:ext cx="1163638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/>
            <a:r>
              <a:rPr lang="ru-RU" sz="2800" b="1" u="sng"/>
              <a:t>валин</a:t>
            </a:r>
            <a:endParaRPr lang="ru-RU" sz="2800" b="1"/>
          </a:p>
        </p:txBody>
      </p:sp>
      <p:sp>
        <p:nvSpPr>
          <p:cNvPr id="15369" name="Text Box 15"/>
          <p:cNvSpPr txBox="1">
            <a:spLocks noChangeArrowheads="1"/>
          </p:cNvSpPr>
          <p:nvPr/>
        </p:nvSpPr>
        <p:spPr bwMode="auto">
          <a:xfrm>
            <a:off x="152400" y="2590800"/>
            <a:ext cx="450691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/>
            <a:r>
              <a:rPr lang="ru-RU" sz="2800" b="1" dirty="0"/>
              <a:t>9) СН</a:t>
            </a:r>
            <a:r>
              <a:rPr lang="ru-RU" sz="2800" b="1" baseline="-25000" dirty="0"/>
              <a:t>3</a:t>
            </a:r>
            <a:r>
              <a:rPr lang="ru-RU" sz="2800" b="1" dirty="0"/>
              <a:t>-СН-СН</a:t>
            </a:r>
            <a:r>
              <a:rPr lang="ru-RU" sz="2800" b="1" baseline="-25000" dirty="0"/>
              <a:t>2</a:t>
            </a:r>
            <a:r>
              <a:rPr lang="ru-RU" sz="2800" b="1" dirty="0"/>
              <a:t>-СН-СООН</a:t>
            </a:r>
          </a:p>
        </p:txBody>
      </p:sp>
      <p:sp>
        <p:nvSpPr>
          <p:cNvPr id="15370" name="Line 16"/>
          <p:cNvSpPr>
            <a:spLocks noChangeShapeType="1"/>
          </p:cNvSpPr>
          <p:nvPr/>
        </p:nvSpPr>
        <p:spPr bwMode="auto">
          <a:xfrm>
            <a:off x="1539875" y="3057525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15371" name="Line 17"/>
          <p:cNvSpPr>
            <a:spLocks noChangeShapeType="1"/>
          </p:cNvSpPr>
          <p:nvPr/>
        </p:nvSpPr>
        <p:spPr bwMode="auto">
          <a:xfrm>
            <a:off x="3048000" y="3057525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15372" name="Text Box 18"/>
          <p:cNvSpPr txBox="1">
            <a:spLocks noChangeArrowheads="1"/>
          </p:cNvSpPr>
          <p:nvPr/>
        </p:nvSpPr>
        <p:spPr bwMode="auto">
          <a:xfrm>
            <a:off x="1311275" y="3200400"/>
            <a:ext cx="8382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/>
            <a:r>
              <a:rPr lang="ru-RU" sz="2800" b="1"/>
              <a:t>СН</a:t>
            </a:r>
            <a:r>
              <a:rPr lang="ru-RU" sz="2800" b="1" baseline="-25000"/>
              <a:t>3</a:t>
            </a:r>
          </a:p>
        </p:txBody>
      </p:sp>
      <p:sp>
        <p:nvSpPr>
          <p:cNvPr id="15373" name="Text Box 19"/>
          <p:cNvSpPr txBox="1">
            <a:spLocks noChangeArrowheads="1"/>
          </p:cNvSpPr>
          <p:nvPr/>
        </p:nvSpPr>
        <p:spPr bwMode="auto">
          <a:xfrm>
            <a:off x="2819400" y="3200400"/>
            <a:ext cx="8382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/>
            <a:r>
              <a:rPr lang="ru-RU" sz="2800" b="1"/>
              <a:t>NН</a:t>
            </a:r>
            <a:r>
              <a:rPr lang="ru-RU" sz="2800" b="1" baseline="-25000"/>
              <a:t>2</a:t>
            </a:r>
          </a:p>
        </p:txBody>
      </p:sp>
      <p:sp>
        <p:nvSpPr>
          <p:cNvPr id="15374" name="Text Box 20"/>
          <p:cNvSpPr txBox="1">
            <a:spLocks noChangeArrowheads="1"/>
          </p:cNvSpPr>
          <p:nvPr/>
        </p:nvSpPr>
        <p:spPr bwMode="auto">
          <a:xfrm>
            <a:off x="4784725" y="2574132"/>
            <a:ext cx="53975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/>
            <a:r>
              <a:rPr lang="ru-RU" sz="2800" b="1" dirty="0">
                <a:sym typeface="Symbol" panose="05050102010706020507" pitchFamily="18" charset="2"/>
              </a:rPr>
              <a:t>L-</a:t>
            </a:r>
          </a:p>
        </p:txBody>
      </p:sp>
      <p:sp>
        <p:nvSpPr>
          <p:cNvPr id="15375" name="Text Box 21"/>
          <p:cNvSpPr txBox="1">
            <a:spLocks noChangeArrowheads="1"/>
          </p:cNvSpPr>
          <p:nvPr/>
        </p:nvSpPr>
        <p:spPr bwMode="auto">
          <a:xfrm>
            <a:off x="5234366" y="2566195"/>
            <a:ext cx="1360488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/>
            <a:r>
              <a:rPr lang="ru-RU" sz="2800" b="1" u="sng" dirty="0"/>
              <a:t>лейцин</a:t>
            </a:r>
            <a:endParaRPr lang="ru-RU" sz="2800" b="1" dirty="0"/>
          </a:p>
        </p:txBody>
      </p:sp>
      <p:sp>
        <p:nvSpPr>
          <p:cNvPr id="15376" name="Text Box 22"/>
          <p:cNvSpPr txBox="1">
            <a:spLocks noChangeArrowheads="1"/>
          </p:cNvSpPr>
          <p:nvPr/>
        </p:nvSpPr>
        <p:spPr bwMode="auto">
          <a:xfrm>
            <a:off x="4028606" y="3178487"/>
            <a:ext cx="4780899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/>
            <a:r>
              <a:rPr lang="ru-RU" sz="2800" b="1" dirty="0" smtClean="0">
                <a:sym typeface="Symbol" panose="05050102010706020507" pitchFamily="18" charset="2"/>
              </a:rPr>
              <a:t>(</a:t>
            </a:r>
            <a:r>
              <a:rPr lang="ru-RU" sz="2800" dirty="0">
                <a:solidFill>
                  <a:srgbClr val="990000"/>
                </a:solidFill>
                <a:sym typeface="Symbol" panose="05050102010706020507" pitchFamily="18" charset="2"/>
              </a:rPr>
              <a:t>-</a:t>
            </a:r>
            <a:r>
              <a:rPr lang="ru-RU" sz="2800" dirty="0" err="1" smtClean="0">
                <a:solidFill>
                  <a:srgbClr val="990000"/>
                </a:solidFill>
              </a:rPr>
              <a:t>амино-изокапроновая</a:t>
            </a:r>
            <a:r>
              <a:rPr lang="ru-RU" sz="2800" dirty="0" smtClean="0">
                <a:solidFill>
                  <a:srgbClr val="990000"/>
                </a:solidFill>
              </a:rPr>
              <a:t> </a:t>
            </a:r>
            <a:r>
              <a:rPr lang="ru-RU" sz="2800" dirty="0">
                <a:solidFill>
                  <a:srgbClr val="990000"/>
                </a:solidFill>
              </a:rPr>
              <a:t>к-та</a:t>
            </a:r>
            <a:r>
              <a:rPr lang="ru-RU" sz="2800" dirty="0"/>
              <a:t>)</a:t>
            </a:r>
          </a:p>
        </p:txBody>
      </p:sp>
      <p:sp>
        <p:nvSpPr>
          <p:cNvPr id="15377" name="Text Box 23"/>
          <p:cNvSpPr txBox="1">
            <a:spLocks noChangeArrowheads="1"/>
          </p:cNvSpPr>
          <p:nvPr/>
        </p:nvSpPr>
        <p:spPr bwMode="auto">
          <a:xfrm>
            <a:off x="4456977" y="1416051"/>
            <a:ext cx="754063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/>
            <a:r>
              <a:rPr lang="ru-RU" sz="2800" b="1" dirty="0"/>
              <a:t>вал</a:t>
            </a:r>
          </a:p>
        </p:txBody>
      </p:sp>
      <p:sp>
        <p:nvSpPr>
          <p:cNvPr id="15378" name="Text Box 24"/>
          <p:cNvSpPr txBox="1">
            <a:spLocks noChangeArrowheads="1"/>
          </p:cNvSpPr>
          <p:nvPr/>
        </p:nvSpPr>
        <p:spPr bwMode="auto">
          <a:xfrm>
            <a:off x="5280154" y="2856707"/>
            <a:ext cx="746125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/>
            <a:r>
              <a:rPr lang="ru-RU" sz="2800" b="1" dirty="0"/>
              <a:t>лей</a:t>
            </a:r>
          </a:p>
        </p:txBody>
      </p:sp>
      <p:sp>
        <p:nvSpPr>
          <p:cNvPr id="15379" name="Text Box 25"/>
          <p:cNvSpPr txBox="1">
            <a:spLocks noChangeArrowheads="1"/>
          </p:cNvSpPr>
          <p:nvPr/>
        </p:nvSpPr>
        <p:spPr bwMode="auto">
          <a:xfrm>
            <a:off x="228600" y="4343400"/>
            <a:ext cx="468471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/>
            <a:r>
              <a:rPr lang="ru-RU" sz="2800" b="1"/>
              <a:t>10) СН</a:t>
            </a:r>
            <a:r>
              <a:rPr lang="ru-RU" sz="2800" b="1" baseline="-25000"/>
              <a:t>3</a:t>
            </a:r>
            <a:r>
              <a:rPr lang="ru-RU" sz="2800" b="1"/>
              <a:t>-СН</a:t>
            </a:r>
            <a:r>
              <a:rPr lang="ru-RU" sz="2800" b="1" baseline="-25000"/>
              <a:t>2</a:t>
            </a:r>
            <a:r>
              <a:rPr lang="ru-RU" sz="2800" b="1"/>
              <a:t>-СН-СН-СООН</a:t>
            </a:r>
          </a:p>
        </p:txBody>
      </p:sp>
      <p:sp>
        <p:nvSpPr>
          <p:cNvPr id="15380" name="Line 26"/>
          <p:cNvSpPr>
            <a:spLocks noChangeShapeType="1"/>
          </p:cNvSpPr>
          <p:nvPr/>
        </p:nvSpPr>
        <p:spPr bwMode="auto">
          <a:xfrm>
            <a:off x="2514600" y="4810125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15381" name="Line 27"/>
          <p:cNvSpPr>
            <a:spLocks noChangeShapeType="1"/>
          </p:cNvSpPr>
          <p:nvPr/>
        </p:nvSpPr>
        <p:spPr bwMode="auto">
          <a:xfrm>
            <a:off x="3200400" y="4810125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15382" name="Text Box 28"/>
          <p:cNvSpPr txBox="1">
            <a:spLocks noChangeArrowheads="1"/>
          </p:cNvSpPr>
          <p:nvPr/>
        </p:nvSpPr>
        <p:spPr bwMode="auto">
          <a:xfrm>
            <a:off x="2286000" y="4953000"/>
            <a:ext cx="8382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/>
            <a:r>
              <a:rPr lang="ru-RU" sz="2800" b="1"/>
              <a:t>СН</a:t>
            </a:r>
            <a:r>
              <a:rPr lang="ru-RU" sz="2800" b="1" baseline="-25000"/>
              <a:t>3</a:t>
            </a:r>
          </a:p>
        </p:txBody>
      </p:sp>
      <p:sp>
        <p:nvSpPr>
          <p:cNvPr id="15383" name="Text Box 29"/>
          <p:cNvSpPr txBox="1">
            <a:spLocks noChangeArrowheads="1"/>
          </p:cNvSpPr>
          <p:nvPr/>
        </p:nvSpPr>
        <p:spPr bwMode="auto">
          <a:xfrm>
            <a:off x="3048000" y="4953000"/>
            <a:ext cx="8382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/>
            <a:r>
              <a:rPr lang="ru-RU" sz="2800" b="1"/>
              <a:t>NН</a:t>
            </a:r>
            <a:r>
              <a:rPr lang="ru-RU" sz="2800" b="1" baseline="-25000"/>
              <a:t>2</a:t>
            </a:r>
          </a:p>
        </p:txBody>
      </p:sp>
      <p:sp>
        <p:nvSpPr>
          <p:cNvPr id="15384" name="Text Box 30"/>
          <p:cNvSpPr txBox="1">
            <a:spLocks noChangeArrowheads="1"/>
          </p:cNvSpPr>
          <p:nvPr/>
        </p:nvSpPr>
        <p:spPr bwMode="auto">
          <a:xfrm>
            <a:off x="4988340" y="4326731"/>
            <a:ext cx="5397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/>
            <a:r>
              <a:rPr lang="ru-RU" sz="2800" b="1" dirty="0">
                <a:sym typeface="Symbol" panose="05050102010706020507" pitchFamily="18" charset="2"/>
              </a:rPr>
              <a:t>L-</a:t>
            </a:r>
          </a:p>
        </p:txBody>
      </p:sp>
      <p:sp>
        <p:nvSpPr>
          <p:cNvPr id="15385" name="Text Box 31"/>
          <p:cNvSpPr txBox="1">
            <a:spLocks noChangeArrowheads="1"/>
          </p:cNvSpPr>
          <p:nvPr/>
        </p:nvSpPr>
        <p:spPr bwMode="auto">
          <a:xfrm>
            <a:off x="5528090" y="4326731"/>
            <a:ext cx="188595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/>
            <a:r>
              <a:rPr lang="ru-RU" sz="2800" b="1" u="sng" dirty="0"/>
              <a:t>изолейцин</a:t>
            </a:r>
          </a:p>
        </p:txBody>
      </p:sp>
      <p:sp>
        <p:nvSpPr>
          <p:cNvPr id="15386" name="Text Box 32"/>
          <p:cNvSpPr txBox="1">
            <a:spLocks noChangeArrowheads="1"/>
          </p:cNvSpPr>
          <p:nvPr/>
        </p:nvSpPr>
        <p:spPr bwMode="auto">
          <a:xfrm>
            <a:off x="3886200" y="5066506"/>
            <a:ext cx="5151907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/>
            <a:r>
              <a:rPr lang="ru-RU" sz="2800" dirty="0">
                <a:sym typeface="Symbol" panose="05050102010706020507" pitchFamily="18" charset="2"/>
              </a:rPr>
              <a:t>(-</a:t>
            </a:r>
            <a:r>
              <a:rPr lang="ru-RU" sz="2800" dirty="0" err="1"/>
              <a:t>амино</a:t>
            </a:r>
            <a:r>
              <a:rPr lang="ru-RU" sz="2800" dirty="0"/>
              <a:t>-</a:t>
            </a:r>
            <a:r>
              <a:rPr lang="ru-RU" sz="2800" dirty="0">
                <a:sym typeface="Symbol" panose="05050102010706020507" pitchFamily="18" charset="2"/>
              </a:rPr>
              <a:t></a:t>
            </a:r>
            <a:r>
              <a:rPr lang="ru-RU" sz="2800" dirty="0"/>
              <a:t>-</a:t>
            </a:r>
            <a:r>
              <a:rPr lang="ru-RU" sz="2800" dirty="0" smtClean="0"/>
              <a:t>метил-валериановая </a:t>
            </a:r>
            <a:r>
              <a:rPr lang="ru-RU" sz="2800" dirty="0"/>
              <a:t>к-та)</a:t>
            </a:r>
          </a:p>
        </p:txBody>
      </p:sp>
      <p:sp>
        <p:nvSpPr>
          <p:cNvPr id="15387" name="Text Box 33"/>
          <p:cNvSpPr txBox="1">
            <a:spLocks noChangeArrowheads="1"/>
          </p:cNvSpPr>
          <p:nvPr/>
        </p:nvSpPr>
        <p:spPr bwMode="auto">
          <a:xfrm>
            <a:off x="5547506" y="4633679"/>
            <a:ext cx="95091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/>
            <a:r>
              <a:rPr lang="ru-RU" sz="2800" b="1" dirty="0" err="1"/>
              <a:t>илей</a:t>
            </a:r>
            <a:endParaRPr lang="ru-RU" sz="2800" b="1" dirty="0"/>
          </a:p>
        </p:txBody>
      </p:sp>
      <p:sp>
        <p:nvSpPr>
          <p:cNvPr id="15388" name="Text Box 34"/>
          <p:cNvSpPr txBox="1">
            <a:spLocks noChangeArrowheads="1"/>
          </p:cNvSpPr>
          <p:nvPr/>
        </p:nvSpPr>
        <p:spPr bwMode="auto">
          <a:xfrm>
            <a:off x="5775325" y="2047875"/>
            <a:ext cx="184150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/>
            <a:endParaRPr lang="ru-RU" sz="2800" b="1"/>
          </a:p>
          <a:p>
            <a:pPr algn="l"/>
            <a:endParaRPr lang="ru-RU" sz="2800" b="1"/>
          </a:p>
        </p:txBody>
      </p:sp>
      <p:sp>
        <p:nvSpPr>
          <p:cNvPr id="15389" name="Text Box 36"/>
          <p:cNvSpPr txBox="1">
            <a:spLocks noChangeArrowheads="1"/>
          </p:cNvSpPr>
          <p:nvPr/>
        </p:nvSpPr>
        <p:spPr bwMode="auto">
          <a:xfrm>
            <a:off x="5248417" y="1077300"/>
            <a:ext cx="3797478" cy="956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0000" tIns="46800" rIns="90000" bIns="46800" anchor="ctr">
            <a:spAutoFit/>
          </a:bodyPr>
          <a:lstStyle>
            <a:lvl1pPr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ru-RU" sz="2800" b="1" dirty="0" smtClean="0">
                <a:solidFill>
                  <a:srgbClr val="990000"/>
                </a:solidFill>
                <a:sym typeface="Symbol" panose="05050102010706020507" pitchFamily="18" charset="2"/>
              </a:rPr>
              <a:t> </a:t>
            </a:r>
            <a:r>
              <a:rPr lang="ru-RU" sz="2800" b="1" dirty="0">
                <a:solidFill>
                  <a:srgbClr val="990000"/>
                </a:solidFill>
                <a:sym typeface="Symbol" panose="05050102010706020507" pitchFamily="18" charset="2"/>
              </a:rPr>
              <a:t>(</a:t>
            </a:r>
            <a:r>
              <a:rPr lang="ru-RU" sz="2800" dirty="0" smtClean="0">
                <a:solidFill>
                  <a:srgbClr val="990000"/>
                </a:solidFill>
                <a:sym typeface="Symbol" panose="05050102010706020507" pitchFamily="18" charset="2"/>
              </a:rPr>
              <a:t>-</a:t>
            </a:r>
            <a:r>
              <a:rPr lang="ru-RU" sz="2800" dirty="0" err="1" smtClean="0">
                <a:solidFill>
                  <a:srgbClr val="990000"/>
                </a:solidFill>
              </a:rPr>
              <a:t>аминоизовалериа</a:t>
            </a:r>
            <a:r>
              <a:rPr lang="ru-RU" sz="2800" dirty="0" smtClean="0">
                <a:solidFill>
                  <a:srgbClr val="990000"/>
                </a:solidFill>
              </a:rPr>
              <a:t>-новая </a:t>
            </a:r>
            <a:r>
              <a:rPr lang="ru-RU" sz="2800" dirty="0">
                <a:solidFill>
                  <a:srgbClr val="990000"/>
                </a:solidFill>
              </a:rPr>
              <a:t>к-та</a:t>
            </a:r>
            <a:r>
              <a:rPr lang="ru-RU" sz="2800" dirty="0" smtClean="0">
                <a:solidFill>
                  <a:srgbClr val="990000"/>
                </a:solidFill>
              </a:rPr>
              <a:t>)</a:t>
            </a:r>
            <a:endParaRPr lang="ru-RU" sz="2800" dirty="0">
              <a:solidFill>
                <a:srgbClr val="990000"/>
              </a:solidFill>
            </a:endParaRPr>
          </a:p>
        </p:txBody>
      </p:sp>
    </p:spTree>
  </p:cSld>
  <p:clrMapOvr>
    <a:masterClrMapping/>
  </p:clrMapOvr>
  <p:transition spd="slow">
    <p:zoom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Box 2"/>
          <p:cNvSpPr txBox="1">
            <a:spLocks noChangeArrowheads="1"/>
          </p:cNvSpPr>
          <p:nvPr/>
        </p:nvSpPr>
        <p:spPr bwMode="auto">
          <a:xfrm>
            <a:off x="1965325" y="166688"/>
            <a:ext cx="4556247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/>
            <a:r>
              <a:rPr lang="ru-RU" sz="2800" b="1" dirty="0" err="1" smtClean="0">
                <a:solidFill>
                  <a:srgbClr val="993366"/>
                </a:solidFill>
              </a:rPr>
              <a:t>Моноамино</a:t>
            </a:r>
            <a:r>
              <a:rPr lang="ru-RU" sz="2800" b="1" dirty="0" smtClean="0">
                <a:solidFill>
                  <a:srgbClr val="993366"/>
                </a:solidFill>
              </a:rPr>
              <a:t>-дикарбоновые</a:t>
            </a:r>
            <a:endParaRPr lang="ru-RU" sz="2800" b="1" dirty="0"/>
          </a:p>
        </p:txBody>
      </p:sp>
      <p:sp>
        <p:nvSpPr>
          <p:cNvPr id="16387" name="Text Box 3"/>
          <p:cNvSpPr txBox="1">
            <a:spLocks noChangeArrowheads="1"/>
          </p:cNvSpPr>
          <p:nvPr/>
        </p:nvSpPr>
        <p:spPr bwMode="auto">
          <a:xfrm>
            <a:off x="304800" y="762000"/>
            <a:ext cx="45529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/>
            <a:r>
              <a:rPr lang="ru-RU" sz="2800" b="1" dirty="0"/>
              <a:t>11) СООН- </a:t>
            </a:r>
            <a:r>
              <a:rPr lang="ru-RU" sz="2800" b="1" dirty="0" smtClean="0"/>
              <a:t>СН-СН</a:t>
            </a:r>
            <a:r>
              <a:rPr lang="ru-RU" sz="2800" b="1" baseline="-25000" dirty="0"/>
              <a:t>2</a:t>
            </a:r>
            <a:r>
              <a:rPr lang="ru-RU" sz="2800" b="1" dirty="0" smtClean="0"/>
              <a:t>-СООН</a:t>
            </a:r>
            <a:endParaRPr lang="ru-RU" sz="2800" b="1" dirty="0"/>
          </a:p>
        </p:txBody>
      </p:sp>
      <p:sp>
        <p:nvSpPr>
          <p:cNvPr id="16388" name="Line 4"/>
          <p:cNvSpPr>
            <a:spLocks noChangeShapeType="1"/>
          </p:cNvSpPr>
          <p:nvPr/>
        </p:nvSpPr>
        <p:spPr bwMode="auto">
          <a:xfrm>
            <a:off x="2362200" y="12192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16389" name="Text Box 5"/>
          <p:cNvSpPr txBox="1">
            <a:spLocks noChangeArrowheads="1"/>
          </p:cNvSpPr>
          <p:nvPr/>
        </p:nvSpPr>
        <p:spPr bwMode="auto">
          <a:xfrm>
            <a:off x="2133600" y="1371600"/>
            <a:ext cx="8382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/>
            <a:r>
              <a:rPr lang="en-US" sz="2800" b="1"/>
              <a:t>N</a:t>
            </a:r>
            <a:r>
              <a:rPr lang="ru-RU" sz="2800" b="1"/>
              <a:t>Н</a:t>
            </a:r>
            <a:r>
              <a:rPr lang="ru-RU" sz="2800" b="1" baseline="-25000"/>
              <a:t>2</a:t>
            </a:r>
            <a:endParaRPr lang="ru-RU" sz="2800" b="1"/>
          </a:p>
        </p:txBody>
      </p:sp>
      <p:sp>
        <p:nvSpPr>
          <p:cNvPr id="16390" name="Text Box 6"/>
          <p:cNvSpPr txBox="1">
            <a:spLocks noChangeArrowheads="1"/>
          </p:cNvSpPr>
          <p:nvPr/>
        </p:nvSpPr>
        <p:spPr bwMode="auto">
          <a:xfrm>
            <a:off x="5241925" y="752475"/>
            <a:ext cx="5397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/>
            <a:r>
              <a:rPr lang="ru-RU" sz="2800" b="1">
                <a:sym typeface="Symbol" panose="05050102010706020507" pitchFamily="18" charset="2"/>
              </a:rPr>
              <a:t>L-</a:t>
            </a:r>
          </a:p>
        </p:txBody>
      </p:sp>
      <p:sp>
        <p:nvSpPr>
          <p:cNvPr id="16391" name="Text Box 7"/>
          <p:cNvSpPr txBox="1">
            <a:spLocks noChangeArrowheads="1"/>
          </p:cNvSpPr>
          <p:nvPr/>
        </p:nvSpPr>
        <p:spPr bwMode="auto">
          <a:xfrm>
            <a:off x="5562600" y="776288"/>
            <a:ext cx="3354388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/>
            <a:r>
              <a:rPr lang="ru-RU" sz="2800" b="1" u="sng"/>
              <a:t>аспарагиновая</a:t>
            </a:r>
            <a:r>
              <a:rPr lang="ru-RU" sz="2800" b="1"/>
              <a:t> к-та</a:t>
            </a:r>
          </a:p>
        </p:txBody>
      </p:sp>
      <p:sp>
        <p:nvSpPr>
          <p:cNvPr id="16392" name="Text Box 8"/>
          <p:cNvSpPr txBox="1">
            <a:spLocks noChangeArrowheads="1"/>
          </p:cNvSpPr>
          <p:nvPr/>
        </p:nvSpPr>
        <p:spPr bwMode="auto">
          <a:xfrm>
            <a:off x="5197475" y="1538288"/>
            <a:ext cx="3413125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/>
            <a:r>
              <a:rPr lang="ru-RU" sz="2800" b="1"/>
              <a:t>(</a:t>
            </a:r>
            <a:r>
              <a:rPr lang="ru-RU" sz="2800"/>
              <a:t>аминоянтарная к-та)</a:t>
            </a:r>
          </a:p>
        </p:txBody>
      </p:sp>
      <p:sp>
        <p:nvSpPr>
          <p:cNvPr id="16393" name="Text Box 9"/>
          <p:cNvSpPr txBox="1">
            <a:spLocks noChangeArrowheads="1"/>
          </p:cNvSpPr>
          <p:nvPr/>
        </p:nvSpPr>
        <p:spPr bwMode="auto">
          <a:xfrm>
            <a:off x="6324600" y="1066800"/>
            <a:ext cx="7239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/>
            <a:r>
              <a:rPr lang="ru-RU" sz="2800" b="1"/>
              <a:t>асп</a:t>
            </a:r>
          </a:p>
        </p:txBody>
      </p:sp>
      <p:sp>
        <p:nvSpPr>
          <p:cNvPr id="16400" name="Text Box 16"/>
          <p:cNvSpPr txBox="1">
            <a:spLocks noChangeArrowheads="1"/>
          </p:cNvSpPr>
          <p:nvPr/>
        </p:nvSpPr>
        <p:spPr bwMode="auto">
          <a:xfrm>
            <a:off x="226218" y="2763837"/>
            <a:ext cx="541496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/>
            <a:r>
              <a:rPr lang="ru-RU" sz="2800" b="1" dirty="0"/>
              <a:t>12) СООН- СН</a:t>
            </a:r>
            <a:r>
              <a:rPr lang="ru-RU" sz="2800" b="1" baseline="-25000" dirty="0"/>
              <a:t>2</a:t>
            </a:r>
            <a:r>
              <a:rPr lang="ru-RU" sz="2800" b="1" dirty="0"/>
              <a:t>- СН</a:t>
            </a:r>
            <a:r>
              <a:rPr lang="ru-RU" sz="2800" b="1" baseline="-25000" dirty="0"/>
              <a:t>2</a:t>
            </a:r>
            <a:r>
              <a:rPr lang="ru-RU" sz="2800" b="1" dirty="0"/>
              <a:t>-СН-СООН</a:t>
            </a:r>
          </a:p>
        </p:txBody>
      </p:sp>
      <p:sp>
        <p:nvSpPr>
          <p:cNvPr id="16401" name="Text Box 17"/>
          <p:cNvSpPr txBox="1">
            <a:spLocks noChangeArrowheads="1"/>
          </p:cNvSpPr>
          <p:nvPr/>
        </p:nvSpPr>
        <p:spPr bwMode="auto">
          <a:xfrm>
            <a:off x="3698899" y="3460239"/>
            <a:ext cx="8382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/>
            <a:r>
              <a:rPr lang="en-US" sz="2800" b="1" dirty="0"/>
              <a:t>N</a:t>
            </a:r>
            <a:r>
              <a:rPr lang="ru-RU" sz="2800" b="1" dirty="0"/>
              <a:t>Н</a:t>
            </a:r>
            <a:r>
              <a:rPr lang="ru-RU" sz="2800" b="1" baseline="-25000" dirty="0"/>
              <a:t>2</a:t>
            </a:r>
            <a:endParaRPr lang="ru-RU" sz="2800" b="1" dirty="0"/>
          </a:p>
        </p:txBody>
      </p:sp>
      <p:sp>
        <p:nvSpPr>
          <p:cNvPr id="16402" name="Line 18"/>
          <p:cNvSpPr>
            <a:spLocks noChangeShapeType="1"/>
          </p:cNvSpPr>
          <p:nvPr/>
        </p:nvSpPr>
        <p:spPr bwMode="auto">
          <a:xfrm>
            <a:off x="3922737" y="328295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16403" name="Text Box 19"/>
          <p:cNvSpPr txBox="1">
            <a:spLocks noChangeArrowheads="1"/>
          </p:cNvSpPr>
          <p:nvPr/>
        </p:nvSpPr>
        <p:spPr bwMode="auto">
          <a:xfrm>
            <a:off x="644525" y="4099463"/>
            <a:ext cx="5397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/>
            <a:r>
              <a:rPr lang="ru-RU" sz="2800" b="1" dirty="0">
                <a:sym typeface="Symbol" panose="05050102010706020507" pitchFamily="18" charset="2"/>
              </a:rPr>
              <a:t>L-</a:t>
            </a:r>
          </a:p>
        </p:txBody>
      </p:sp>
      <p:sp>
        <p:nvSpPr>
          <p:cNvPr id="16404" name="Text Box 20"/>
          <p:cNvSpPr txBox="1">
            <a:spLocks noChangeArrowheads="1"/>
          </p:cNvSpPr>
          <p:nvPr/>
        </p:nvSpPr>
        <p:spPr bwMode="auto">
          <a:xfrm>
            <a:off x="1176338" y="4066784"/>
            <a:ext cx="33274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/>
            <a:r>
              <a:rPr lang="ru-RU" sz="2800" b="1" u="sng" dirty="0"/>
              <a:t>глютаминовая</a:t>
            </a:r>
            <a:r>
              <a:rPr lang="ru-RU" sz="2800" b="1" dirty="0"/>
              <a:t> к-та</a:t>
            </a:r>
          </a:p>
        </p:txBody>
      </p:sp>
      <p:sp>
        <p:nvSpPr>
          <p:cNvPr id="16405" name="Text Box 21"/>
          <p:cNvSpPr txBox="1">
            <a:spLocks noChangeArrowheads="1"/>
          </p:cNvSpPr>
          <p:nvPr/>
        </p:nvSpPr>
        <p:spPr bwMode="auto">
          <a:xfrm>
            <a:off x="1233297" y="4386394"/>
            <a:ext cx="81756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/>
            <a:r>
              <a:rPr lang="ru-RU" sz="2800" b="1" dirty="0" err="1"/>
              <a:t>глю</a:t>
            </a:r>
            <a:endParaRPr lang="ru-RU" sz="2800" b="1" dirty="0"/>
          </a:p>
        </p:txBody>
      </p:sp>
      <p:sp>
        <p:nvSpPr>
          <p:cNvPr id="16406" name="Text Box 22"/>
          <p:cNvSpPr txBox="1">
            <a:spLocks noChangeArrowheads="1"/>
          </p:cNvSpPr>
          <p:nvPr/>
        </p:nvSpPr>
        <p:spPr bwMode="auto">
          <a:xfrm>
            <a:off x="4613275" y="4099711"/>
            <a:ext cx="41465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/>
            <a:r>
              <a:rPr lang="ru-RU" sz="2800" b="1" dirty="0"/>
              <a:t>(</a:t>
            </a:r>
            <a:r>
              <a:rPr lang="ru-RU" sz="2800" dirty="0">
                <a:sym typeface="Symbol" panose="05050102010706020507" pitchFamily="18" charset="2"/>
              </a:rPr>
              <a:t></a:t>
            </a:r>
            <a:r>
              <a:rPr lang="ru-RU" sz="2800" dirty="0"/>
              <a:t>-</a:t>
            </a:r>
            <a:r>
              <a:rPr lang="ru-RU" sz="2800" dirty="0" err="1"/>
              <a:t>аминоглютаровая</a:t>
            </a:r>
            <a:r>
              <a:rPr lang="ru-RU" sz="2800" dirty="0"/>
              <a:t> к-та)</a:t>
            </a:r>
          </a:p>
        </p:txBody>
      </p:sp>
    </p:spTree>
  </p:cSld>
  <p:clrMapOvr>
    <a:masterClrMapping/>
  </p:clrMapOvr>
  <p:transition spd="slow">
    <p:zoom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Line 11"/>
          <p:cNvSpPr>
            <a:spLocks noChangeShapeType="1"/>
          </p:cNvSpPr>
          <p:nvPr/>
        </p:nvSpPr>
        <p:spPr bwMode="auto">
          <a:xfrm>
            <a:off x="2590800" y="2013461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4" name="Text Box 12"/>
          <p:cNvSpPr txBox="1">
            <a:spLocks noChangeArrowheads="1"/>
          </p:cNvSpPr>
          <p:nvPr/>
        </p:nvSpPr>
        <p:spPr bwMode="auto">
          <a:xfrm>
            <a:off x="2438400" y="2256349"/>
            <a:ext cx="8382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/>
            <a:r>
              <a:rPr lang="en-US" sz="2800" b="1"/>
              <a:t>N</a:t>
            </a:r>
            <a:r>
              <a:rPr lang="ru-RU" sz="2800" b="1"/>
              <a:t>Н</a:t>
            </a:r>
            <a:r>
              <a:rPr lang="ru-RU" sz="2800" b="1" baseline="-25000"/>
              <a:t>2</a:t>
            </a:r>
            <a:endParaRPr lang="ru-RU" sz="2800" b="1"/>
          </a:p>
        </p:txBody>
      </p:sp>
      <p:sp>
        <p:nvSpPr>
          <p:cNvPr id="5" name="Line 13"/>
          <p:cNvSpPr>
            <a:spLocks noChangeShapeType="1"/>
          </p:cNvSpPr>
          <p:nvPr/>
        </p:nvSpPr>
        <p:spPr bwMode="auto">
          <a:xfrm>
            <a:off x="1066800" y="2013461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6" name="Text Box 14"/>
          <p:cNvSpPr txBox="1">
            <a:spLocks noChangeArrowheads="1"/>
          </p:cNvSpPr>
          <p:nvPr/>
        </p:nvSpPr>
        <p:spPr bwMode="auto">
          <a:xfrm>
            <a:off x="898525" y="2256349"/>
            <a:ext cx="8382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/>
            <a:r>
              <a:rPr lang="en-US" sz="2800" b="1"/>
              <a:t>N</a:t>
            </a:r>
            <a:r>
              <a:rPr lang="ru-RU" sz="2800" b="1"/>
              <a:t>Н</a:t>
            </a:r>
            <a:r>
              <a:rPr lang="ru-RU" sz="2800" b="1" baseline="-25000"/>
              <a:t>2</a:t>
            </a:r>
          </a:p>
        </p:txBody>
      </p:sp>
      <p:sp>
        <p:nvSpPr>
          <p:cNvPr id="7" name="Text Box 15"/>
          <p:cNvSpPr txBox="1">
            <a:spLocks noChangeArrowheads="1"/>
          </p:cNvSpPr>
          <p:nvPr/>
        </p:nvSpPr>
        <p:spPr bwMode="auto">
          <a:xfrm>
            <a:off x="5160963" y="1556261"/>
            <a:ext cx="2205037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/>
            <a:r>
              <a:rPr lang="ru-RU" sz="2800" b="1" u="sng" dirty="0"/>
              <a:t>аспарагин </a:t>
            </a:r>
            <a:r>
              <a:rPr lang="ru-RU" sz="2800" b="1" dirty="0"/>
              <a:t>   </a:t>
            </a:r>
          </a:p>
          <a:p>
            <a:pPr algn="l"/>
            <a:r>
              <a:rPr lang="ru-RU" sz="2800" b="1" dirty="0"/>
              <a:t>     </a:t>
            </a:r>
            <a:r>
              <a:rPr lang="ru-RU" sz="2800" b="1" dirty="0" err="1"/>
              <a:t>аспн</a:t>
            </a:r>
            <a:endParaRPr lang="ru-RU" sz="2800" b="1" dirty="0"/>
          </a:p>
        </p:txBody>
      </p:sp>
      <p:sp>
        <p:nvSpPr>
          <p:cNvPr id="8" name="Text Box 10"/>
          <p:cNvSpPr txBox="1">
            <a:spLocks noChangeArrowheads="1"/>
          </p:cNvSpPr>
          <p:nvPr/>
        </p:nvSpPr>
        <p:spPr bwMode="auto">
          <a:xfrm>
            <a:off x="288925" y="1546736"/>
            <a:ext cx="4185761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/>
            <a:r>
              <a:rPr lang="ru-RU" sz="2800" b="1" dirty="0" smtClean="0"/>
              <a:t>13)  СО- </a:t>
            </a:r>
            <a:r>
              <a:rPr lang="ru-RU" sz="2800" b="1" dirty="0"/>
              <a:t>СН</a:t>
            </a:r>
            <a:r>
              <a:rPr lang="ru-RU" sz="2800" b="1" baseline="-25000" dirty="0"/>
              <a:t>2</a:t>
            </a:r>
            <a:r>
              <a:rPr lang="ru-RU" sz="2800" b="1" dirty="0"/>
              <a:t>-СН-СООН</a:t>
            </a:r>
          </a:p>
        </p:txBody>
      </p:sp>
      <p:sp>
        <p:nvSpPr>
          <p:cNvPr id="9" name="Text Box 23"/>
          <p:cNvSpPr txBox="1">
            <a:spLocks noChangeArrowheads="1"/>
          </p:cNvSpPr>
          <p:nvPr/>
        </p:nvSpPr>
        <p:spPr bwMode="auto">
          <a:xfrm>
            <a:off x="288925" y="3187761"/>
            <a:ext cx="490551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/>
            <a:r>
              <a:rPr lang="ru-RU" sz="2800" b="1" dirty="0" smtClean="0"/>
              <a:t>14) </a:t>
            </a:r>
            <a:r>
              <a:rPr lang="ru-RU" sz="2800" b="1" dirty="0"/>
              <a:t>СО- СН</a:t>
            </a:r>
            <a:r>
              <a:rPr lang="ru-RU" sz="2800" b="1" baseline="-25000" dirty="0"/>
              <a:t>2</a:t>
            </a:r>
            <a:r>
              <a:rPr lang="ru-RU" sz="2800" b="1" dirty="0"/>
              <a:t>- СН</a:t>
            </a:r>
            <a:r>
              <a:rPr lang="ru-RU" sz="2800" b="1" baseline="-25000" dirty="0"/>
              <a:t>2</a:t>
            </a:r>
            <a:r>
              <a:rPr lang="ru-RU" sz="2800" b="1" dirty="0"/>
              <a:t>-СН-СООН</a:t>
            </a:r>
          </a:p>
        </p:txBody>
      </p:sp>
      <p:sp>
        <p:nvSpPr>
          <p:cNvPr id="10" name="Text Box 24"/>
          <p:cNvSpPr txBox="1">
            <a:spLocks noChangeArrowheads="1"/>
          </p:cNvSpPr>
          <p:nvPr/>
        </p:nvSpPr>
        <p:spPr bwMode="auto">
          <a:xfrm>
            <a:off x="3276600" y="3813236"/>
            <a:ext cx="8382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/>
            <a:r>
              <a:rPr lang="en-US" sz="2800" b="1"/>
              <a:t>N</a:t>
            </a:r>
            <a:r>
              <a:rPr lang="ru-RU" sz="2800" b="1"/>
              <a:t>Н</a:t>
            </a:r>
            <a:r>
              <a:rPr lang="ru-RU" sz="2800" b="1" baseline="-25000"/>
              <a:t>2</a:t>
            </a:r>
            <a:endParaRPr lang="ru-RU" sz="2800" b="1"/>
          </a:p>
        </p:txBody>
      </p:sp>
      <p:sp>
        <p:nvSpPr>
          <p:cNvPr id="11" name="Line 25"/>
          <p:cNvSpPr>
            <a:spLocks noChangeShapeType="1"/>
          </p:cNvSpPr>
          <p:nvPr/>
        </p:nvSpPr>
        <p:spPr bwMode="auto">
          <a:xfrm>
            <a:off x="3505200" y="3660836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12" name="Line 27"/>
          <p:cNvSpPr>
            <a:spLocks noChangeShapeType="1"/>
          </p:cNvSpPr>
          <p:nvPr/>
        </p:nvSpPr>
        <p:spPr bwMode="auto">
          <a:xfrm>
            <a:off x="1066800" y="3660836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13" name="Text Box 28"/>
          <p:cNvSpPr txBox="1">
            <a:spLocks noChangeArrowheads="1"/>
          </p:cNvSpPr>
          <p:nvPr/>
        </p:nvSpPr>
        <p:spPr bwMode="auto">
          <a:xfrm>
            <a:off x="5389563" y="3187761"/>
            <a:ext cx="1822450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/>
            <a:r>
              <a:rPr lang="ru-RU" sz="2800" b="1" dirty="0"/>
              <a:t>глютамин</a:t>
            </a:r>
          </a:p>
          <a:p>
            <a:pPr algn="l"/>
            <a:r>
              <a:rPr lang="ru-RU" sz="2800" b="1" dirty="0"/>
              <a:t>    </a:t>
            </a:r>
            <a:r>
              <a:rPr lang="ru-RU" sz="2800" b="1" dirty="0" err="1"/>
              <a:t>глутн</a:t>
            </a:r>
            <a:endParaRPr lang="ru-RU" sz="2800" b="1" dirty="0"/>
          </a:p>
        </p:txBody>
      </p:sp>
      <p:sp>
        <p:nvSpPr>
          <p:cNvPr id="14" name="Text Box 26"/>
          <p:cNvSpPr txBox="1">
            <a:spLocks noChangeArrowheads="1"/>
          </p:cNvSpPr>
          <p:nvPr/>
        </p:nvSpPr>
        <p:spPr bwMode="auto">
          <a:xfrm>
            <a:off x="898525" y="3946138"/>
            <a:ext cx="8382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/>
            <a:r>
              <a:rPr lang="en-US" sz="2800" b="1" dirty="0"/>
              <a:t>N</a:t>
            </a:r>
            <a:r>
              <a:rPr lang="ru-RU" sz="2800" b="1" dirty="0"/>
              <a:t>Н</a:t>
            </a:r>
            <a:r>
              <a:rPr lang="ru-RU" sz="2800" b="1" baseline="-25000" dirty="0"/>
              <a:t>2</a:t>
            </a:r>
          </a:p>
        </p:txBody>
      </p:sp>
      <p:sp>
        <p:nvSpPr>
          <p:cNvPr id="15" name="Text Box 2"/>
          <p:cNvSpPr txBox="1">
            <a:spLocks noChangeArrowheads="1"/>
          </p:cNvSpPr>
          <p:nvPr/>
        </p:nvSpPr>
        <p:spPr bwMode="auto">
          <a:xfrm>
            <a:off x="2274094" y="313898"/>
            <a:ext cx="4528997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/>
            <a:r>
              <a:rPr lang="ru-RU" sz="2800" b="1" dirty="0" err="1" smtClean="0">
                <a:solidFill>
                  <a:srgbClr val="993366"/>
                </a:solidFill>
              </a:rPr>
              <a:t>Диамино</a:t>
            </a:r>
            <a:r>
              <a:rPr lang="ru-RU" sz="2800" b="1" dirty="0" smtClean="0">
                <a:solidFill>
                  <a:srgbClr val="993366"/>
                </a:solidFill>
              </a:rPr>
              <a:t>-монокарбоновые</a:t>
            </a:r>
            <a:endParaRPr lang="ru-RU" sz="2800" b="1" dirty="0">
              <a:solidFill>
                <a:srgbClr val="9933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4621150"/>
      </p:ext>
    </p:extLst>
  </p:cSld>
  <p:clrMapOvr>
    <a:masterClrMapping/>
  </p:clrMapOvr>
  <p:transition spd="slow">
    <p:blinds dir="vert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ext Box 2"/>
          <p:cNvSpPr txBox="1">
            <a:spLocks noChangeArrowheads="1"/>
          </p:cNvSpPr>
          <p:nvPr/>
        </p:nvSpPr>
        <p:spPr bwMode="auto">
          <a:xfrm>
            <a:off x="2117725" y="0"/>
            <a:ext cx="4528997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/>
            <a:r>
              <a:rPr lang="ru-RU" sz="2800" b="1" dirty="0" err="1" smtClean="0">
                <a:solidFill>
                  <a:srgbClr val="993366"/>
                </a:solidFill>
              </a:rPr>
              <a:t>Диамино</a:t>
            </a:r>
            <a:r>
              <a:rPr lang="ru-RU" sz="2800" b="1" dirty="0" smtClean="0">
                <a:solidFill>
                  <a:srgbClr val="993366"/>
                </a:solidFill>
              </a:rPr>
              <a:t>-монокарбоновые</a:t>
            </a:r>
            <a:endParaRPr lang="ru-RU" sz="2800" b="1" dirty="0">
              <a:solidFill>
                <a:srgbClr val="993366"/>
              </a:solidFill>
            </a:endParaRPr>
          </a:p>
        </p:txBody>
      </p:sp>
      <p:sp>
        <p:nvSpPr>
          <p:cNvPr id="17411" name="Text Box 3"/>
          <p:cNvSpPr txBox="1">
            <a:spLocks noChangeArrowheads="1"/>
          </p:cNvSpPr>
          <p:nvPr/>
        </p:nvSpPr>
        <p:spPr bwMode="auto">
          <a:xfrm>
            <a:off x="76200" y="752475"/>
            <a:ext cx="557847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/>
            <a:r>
              <a:rPr lang="ru-RU" sz="2800" b="1" dirty="0" smtClean="0"/>
              <a:t>15) </a:t>
            </a:r>
            <a:r>
              <a:rPr lang="ru-RU" sz="2800" b="1" dirty="0"/>
              <a:t>СН</a:t>
            </a:r>
            <a:r>
              <a:rPr lang="ru-RU" sz="2800" b="1" baseline="-25000" dirty="0"/>
              <a:t>2</a:t>
            </a:r>
            <a:r>
              <a:rPr lang="ru-RU" sz="2800" b="1" dirty="0"/>
              <a:t>-СН</a:t>
            </a:r>
            <a:r>
              <a:rPr lang="ru-RU" sz="2800" b="1" baseline="-25000" dirty="0"/>
              <a:t>2</a:t>
            </a:r>
            <a:r>
              <a:rPr lang="ru-RU" sz="2800" b="1" dirty="0"/>
              <a:t>-СН</a:t>
            </a:r>
            <a:r>
              <a:rPr lang="ru-RU" sz="2800" b="1" baseline="-25000" dirty="0"/>
              <a:t>2</a:t>
            </a:r>
            <a:r>
              <a:rPr lang="ru-RU" sz="2800" b="1" dirty="0"/>
              <a:t>-СН</a:t>
            </a:r>
            <a:r>
              <a:rPr lang="ru-RU" sz="2800" b="1" baseline="-25000" dirty="0"/>
              <a:t>2</a:t>
            </a:r>
            <a:r>
              <a:rPr lang="ru-RU" sz="2800" b="1" dirty="0"/>
              <a:t>-СН-СООН</a:t>
            </a:r>
          </a:p>
        </p:txBody>
      </p:sp>
      <p:sp>
        <p:nvSpPr>
          <p:cNvPr id="17412" name="Line 4"/>
          <p:cNvSpPr>
            <a:spLocks noChangeShapeType="1"/>
          </p:cNvSpPr>
          <p:nvPr/>
        </p:nvSpPr>
        <p:spPr bwMode="auto">
          <a:xfrm>
            <a:off x="854075" y="12192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17413" name="Line 5"/>
          <p:cNvSpPr>
            <a:spLocks noChangeShapeType="1"/>
          </p:cNvSpPr>
          <p:nvPr/>
        </p:nvSpPr>
        <p:spPr bwMode="auto">
          <a:xfrm>
            <a:off x="3978275" y="12192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17414" name="Text Box 6"/>
          <p:cNvSpPr txBox="1">
            <a:spLocks noChangeArrowheads="1"/>
          </p:cNvSpPr>
          <p:nvPr/>
        </p:nvSpPr>
        <p:spPr bwMode="auto">
          <a:xfrm>
            <a:off x="685800" y="1362075"/>
            <a:ext cx="838200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/>
            <a:r>
              <a:rPr lang="ru-RU" sz="2800" b="1"/>
              <a:t>NН</a:t>
            </a:r>
            <a:r>
              <a:rPr lang="ru-RU" sz="2800" b="1" baseline="-25000"/>
              <a:t>2</a:t>
            </a:r>
          </a:p>
          <a:p>
            <a:pPr algn="l"/>
            <a:endParaRPr lang="ru-RU" sz="2800" b="1"/>
          </a:p>
        </p:txBody>
      </p:sp>
      <p:sp>
        <p:nvSpPr>
          <p:cNvPr id="17415" name="Text Box 7"/>
          <p:cNvSpPr txBox="1">
            <a:spLocks noChangeArrowheads="1"/>
          </p:cNvSpPr>
          <p:nvPr/>
        </p:nvSpPr>
        <p:spPr bwMode="auto">
          <a:xfrm>
            <a:off x="3749675" y="1362075"/>
            <a:ext cx="838200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/>
            <a:r>
              <a:rPr lang="ru-RU" sz="2800" b="1"/>
              <a:t>NН</a:t>
            </a:r>
            <a:r>
              <a:rPr lang="ru-RU" sz="2800" b="1" baseline="-25000"/>
              <a:t>2</a:t>
            </a:r>
          </a:p>
          <a:p>
            <a:pPr algn="l"/>
            <a:endParaRPr lang="ru-RU" sz="2800" b="1"/>
          </a:p>
        </p:txBody>
      </p:sp>
      <p:sp>
        <p:nvSpPr>
          <p:cNvPr id="17416" name="Text Box 8"/>
          <p:cNvSpPr txBox="1">
            <a:spLocks noChangeArrowheads="1"/>
          </p:cNvSpPr>
          <p:nvPr/>
        </p:nvSpPr>
        <p:spPr bwMode="auto">
          <a:xfrm>
            <a:off x="5791200" y="752475"/>
            <a:ext cx="1841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/>
            <a:endParaRPr lang="ru-RU" sz="2800" b="1"/>
          </a:p>
        </p:txBody>
      </p:sp>
      <p:sp>
        <p:nvSpPr>
          <p:cNvPr id="17417" name="Text Box 9"/>
          <p:cNvSpPr txBox="1">
            <a:spLocks noChangeArrowheads="1"/>
          </p:cNvSpPr>
          <p:nvPr/>
        </p:nvSpPr>
        <p:spPr bwMode="auto">
          <a:xfrm>
            <a:off x="6108700" y="858838"/>
            <a:ext cx="53975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/>
            <a:r>
              <a:rPr lang="ru-RU" sz="2800" b="1">
                <a:sym typeface="Symbol" panose="05050102010706020507" pitchFamily="18" charset="2"/>
              </a:rPr>
              <a:t>L-</a:t>
            </a:r>
          </a:p>
        </p:txBody>
      </p:sp>
      <p:sp>
        <p:nvSpPr>
          <p:cNvPr id="17418" name="Text Box 10"/>
          <p:cNvSpPr txBox="1">
            <a:spLocks noChangeArrowheads="1"/>
          </p:cNvSpPr>
          <p:nvPr/>
        </p:nvSpPr>
        <p:spPr bwMode="auto">
          <a:xfrm>
            <a:off x="6537325" y="852488"/>
            <a:ext cx="1141413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/>
            <a:r>
              <a:rPr lang="ru-RU" sz="2800" b="1" u="sng"/>
              <a:t>лизин</a:t>
            </a:r>
          </a:p>
        </p:txBody>
      </p:sp>
      <p:sp>
        <p:nvSpPr>
          <p:cNvPr id="17419" name="Text Box 11"/>
          <p:cNvSpPr txBox="1">
            <a:spLocks noChangeArrowheads="1"/>
          </p:cNvSpPr>
          <p:nvPr/>
        </p:nvSpPr>
        <p:spPr bwMode="auto">
          <a:xfrm>
            <a:off x="6705600" y="1143000"/>
            <a:ext cx="731838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/>
            <a:r>
              <a:rPr lang="ru-RU" sz="2800" b="1"/>
              <a:t>лиз</a:t>
            </a:r>
          </a:p>
        </p:txBody>
      </p:sp>
      <p:sp>
        <p:nvSpPr>
          <p:cNvPr id="17420" name="Text Box 12"/>
          <p:cNvSpPr txBox="1">
            <a:spLocks noChangeArrowheads="1"/>
          </p:cNvSpPr>
          <p:nvPr/>
        </p:nvSpPr>
        <p:spPr bwMode="auto">
          <a:xfrm>
            <a:off x="4648200" y="1524000"/>
            <a:ext cx="4087813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/>
            <a:r>
              <a:rPr lang="ru-RU" sz="2800" b="1"/>
              <a:t>(</a:t>
            </a:r>
            <a:r>
              <a:rPr lang="ru-RU" sz="2800">
                <a:sym typeface="Symbol" panose="05050102010706020507" pitchFamily="18" charset="2"/>
              </a:rPr>
              <a:t></a:t>
            </a:r>
            <a:r>
              <a:rPr lang="ru-RU" sz="2800"/>
              <a:t>, Е-диаминокапроновая</a:t>
            </a:r>
          </a:p>
          <a:p>
            <a:pPr algn="l"/>
            <a:r>
              <a:rPr lang="ru-RU" sz="2800"/>
              <a:t>к-та)</a:t>
            </a:r>
          </a:p>
        </p:txBody>
      </p:sp>
      <p:sp>
        <p:nvSpPr>
          <p:cNvPr id="17421" name="Text Box 13"/>
          <p:cNvSpPr txBox="1">
            <a:spLocks noChangeArrowheads="1"/>
          </p:cNvSpPr>
          <p:nvPr/>
        </p:nvSpPr>
        <p:spPr bwMode="auto">
          <a:xfrm>
            <a:off x="0" y="2667000"/>
            <a:ext cx="480536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/>
            <a:r>
              <a:rPr lang="ru-RU" sz="2800" b="1" dirty="0" smtClean="0"/>
              <a:t>16) </a:t>
            </a:r>
            <a:r>
              <a:rPr lang="ru-RU" sz="2800" b="1" dirty="0"/>
              <a:t>СН</a:t>
            </a:r>
            <a:r>
              <a:rPr lang="ru-RU" sz="2800" b="1" baseline="-25000" dirty="0"/>
              <a:t>2</a:t>
            </a:r>
            <a:r>
              <a:rPr lang="ru-RU" sz="2800" b="1" dirty="0"/>
              <a:t>-СН</a:t>
            </a:r>
            <a:r>
              <a:rPr lang="ru-RU" sz="2800" b="1" baseline="-25000" dirty="0"/>
              <a:t>2</a:t>
            </a:r>
            <a:r>
              <a:rPr lang="ru-RU" sz="2800" b="1" dirty="0"/>
              <a:t>-СН</a:t>
            </a:r>
            <a:r>
              <a:rPr lang="ru-RU" sz="2800" b="1" baseline="-25000" dirty="0"/>
              <a:t>2</a:t>
            </a:r>
            <a:r>
              <a:rPr lang="ru-RU" sz="2800" b="1" dirty="0"/>
              <a:t>-СН-СООН</a:t>
            </a:r>
          </a:p>
        </p:txBody>
      </p:sp>
      <p:sp>
        <p:nvSpPr>
          <p:cNvPr id="17422" name="Line 14"/>
          <p:cNvSpPr>
            <a:spLocks noChangeShapeType="1"/>
          </p:cNvSpPr>
          <p:nvPr/>
        </p:nvSpPr>
        <p:spPr bwMode="auto">
          <a:xfrm>
            <a:off x="777875" y="3133725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17423" name="Line 15"/>
          <p:cNvSpPr>
            <a:spLocks noChangeShapeType="1"/>
          </p:cNvSpPr>
          <p:nvPr/>
        </p:nvSpPr>
        <p:spPr bwMode="auto">
          <a:xfrm>
            <a:off x="3124200" y="31242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17424" name="Text Box 16"/>
          <p:cNvSpPr txBox="1">
            <a:spLocks noChangeArrowheads="1"/>
          </p:cNvSpPr>
          <p:nvPr/>
        </p:nvSpPr>
        <p:spPr bwMode="auto">
          <a:xfrm>
            <a:off x="609600" y="3276600"/>
            <a:ext cx="717550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/>
            <a:r>
              <a:rPr lang="ru-RU" sz="2800" b="1"/>
              <a:t>NН</a:t>
            </a:r>
            <a:endParaRPr lang="ru-RU" sz="2800" b="1" baseline="-25000"/>
          </a:p>
          <a:p>
            <a:pPr algn="l"/>
            <a:endParaRPr lang="ru-RU" sz="2800" b="1"/>
          </a:p>
        </p:txBody>
      </p:sp>
      <p:sp>
        <p:nvSpPr>
          <p:cNvPr id="17425" name="Text Box 17"/>
          <p:cNvSpPr txBox="1">
            <a:spLocks noChangeArrowheads="1"/>
          </p:cNvSpPr>
          <p:nvPr/>
        </p:nvSpPr>
        <p:spPr bwMode="auto">
          <a:xfrm>
            <a:off x="2895600" y="3276600"/>
            <a:ext cx="838200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/>
            <a:r>
              <a:rPr lang="ru-RU" sz="2800" b="1"/>
              <a:t>NН</a:t>
            </a:r>
            <a:r>
              <a:rPr lang="ru-RU" sz="2800" b="1" baseline="-25000"/>
              <a:t>2</a:t>
            </a:r>
          </a:p>
          <a:p>
            <a:pPr algn="l"/>
            <a:endParaRPr lang="ru-RU" sz="2800" b="1"/>
          </a:p>
        </p:txBody>
      </p:sp>
      <p:sp>
        <p:nvSpPr>
          <p:cNvPr id="17426" name="Text Box 18"/>
          <p:cNvSpPr txBox="1">
            <a:spLocks noChangeArrowheads="1"/>
          </p:cNvSpPr>
          <p:nvPr/>
        </p:nvSpPr>
        <p:spPr bwMode="auto">
          <a:xfrm>
            <a:off x="5715000" y="2667000"/>
            <a:ext cx="1841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/>
            <a:endParaRPr lang="ru-RU" sz="2800" b="1"/>
          </a:p>
        </p:txBody>
      </p:sp>
      <p:sp>
        <p:nvSpPr>
          <p:cNvPr id="17427" name="Line 19"/>
          <p:cNvSpPr>
            <a:spLocks noChangeShapeType="1"/>
          </p:cNvSpPr>
          <p:nvPr/>
        </p:nvSpPr>
        <p:spPr bwMode="auto">
          <a:xfrm>
            <a:off x="838200" y="38100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17428" name="Text Box 20"/>
          <p:cNvSpPr txBox="1">
            <a:spLocks noChangeArrowheads="1"/>
          </p:cNvSpPr>
          <p:nvPr/>
        </p:nvSpPr>
        <p:spPr bwMode="auto">
          <a:xfrm>
            <a:off x="609600" y="3900488"/>
            <a:ext cx="1177925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/>
            <a:r>
              <a:rPr lang="ru-RU" sz="2800" b="1"/>
              <a:t>С=</a:t>
            </a:r>
            <a:r>
              <a:rPr lang="en-US" sz="2800" b="1"/>
              <a:t>N</a:t>
            </a:r>
            <a:r>
              <a:rPr lang="ru-RU" sz="2800" b="1"/>
              <a:t>Н</a:t>
            </a:r>
          </a:p>
        </p:txBody>
      </p:sp>
      <p:sp>
        <p:nvSpPr>
          <p:cNvPr id="17429" name="Line 21"/>
          <p:cNvSpPr>
            <a:spLocks noChangeShapeType="1"/>
          </p:cNvSpPr>
          <p:nvPr/>
        </p:nvSpPr>
        <p:spPr bwMode="auto">
          <a:xfrm>
            <a:off x="838200" y="43434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17430" name="Text Box 22"/>
          <p:cNvSpPr txBox="1">
            <a:spLocks noChangeArrowheads="1"/>
          </p:cNvSpPr>
          <p:nvPr/>
        </p:nvSpPr>
        <p:spPr bwMode="auto">
          <a:xfrm>
            <a:off x="609600" y="4495800"/>
            <a:ext cx="838200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/>
            <a:r>
              <a:rPr lang="ru-RU" sz="2800" b="1"/>
              <a:t>NН</a:t>
            </a:r>
            <a:r>
              <a:rPr lang="ru-RU" sz="2800" b="1" baseline="-25000"/>
              <a:t>2</a:t>
            </a:r>
          </a:p>
          <a:p>
            <a:pPr algn="l"/>
            <a:endParaRPr lang="ru-RU" sz="2800" b="1"/>
          </a:p>
        </p:txBody>
      </p:sp>
      <p:sp>
        <p:nvSpPr>
          <p:cNvPr id="17431" name="Text Box 23"/>
          <p:cNvSpPr txBox="1">
            <a:spLocks noChangeArrowheads="1"/>
          </p:cNvSpPr>
          <p:nvPr/>
        </p:nvSpPr>
        <p:spPr bwMode="auto">
          <a:xfrm>
            <a:off x="5013325" y="2733675"/>
            <a:ext cx="5397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/>
            <a:r>
              <a:rPr lang="ru-RU" sz="2800" b="1">
                <a:sym typeface="Symbol" panose="05050102010706020507" pitchFamily="18" charset="2"/>
              </a:rPr>
              <a:t>L-</a:t>
            </a:r>
          </a:p>
        </p:txBody>
      </p:sp>
      <p:sp>
        <p:nvSpPr>
          <p:cNvPr id="17432" name="Text Box 24"/>
          <p:cNvSpPr txBox="1">
            <a:spLocks noChangeArrowheads="1"/>
          </p:cNvSpPr>
          <p:nvPr/>
        </p:nvSpPr>
        <p:spPr bwMode="auto">
          <a:xfrm>
            <a:off x="5546725" y="2733675"/>
            <a:ext cx="154146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/>
            <a:r>
              <a:rPr lang="ru-RU" sz="2800" b="1" u="sng"/>
              <a:t>аргинин</a:t>
            </a:r>
            <a:endParaRPr lang="ru-RU" sz="2800" b="1"/>
          </a:p>
        </p:txBody>
      </p:sp>
      <p:sp>
        <p:nvSpPr>
          <p:cNvPr id="17433" name="Text Box 25"/>
          <p:cNvSpPr txBox="1">
            <a:spLocks noChangeArrowheads="1"/>
          </p:cNvSpPr>
          <p:nvPr/>
        </p:nvSpPr>
        <p:spPr bwMode="auto">
          <a:xfrm>
            <a:off x="5943600" y="3048000"/>
            <a:ext cx="72231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/>
            <a:r>
              <a:rPr lang="ru-RU" sz="2800" b="1"/>
              <a:t>арг</a:t>
            </a:r>
          </a:p>
        </p:txBody>
      </p:sp>
      <p:sp>
        <p:nvSpPr>
          <p:cNvPr id="17434" name="Text Box 26"/>
          <p:cNvSpPr txBox="1">
            <a:spLocks noChangeArrowheads="1"/>
          </p:cNvSpPr>
          <p:nvPr/>
        </p:nvSpPr>
        <p:spPr bwMode="auto">
          <a:xfrm>
            <a:off x="5364163" y="3429000"/>
            <a:ext cx="2989262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/>
            <a:r>
              <a:rPr lang="ru-RU" sz="2800" b="1">
                <a:sym typeface="Symbol" panose="05050102010706020507" pitchFamily="18" charset="2"/>
              </a:rPr>
              <a:t>(</a:t>
            </a:r>
            <a:r>
              <a:rPr lang="ru-RU" sz="2800">
                <a:sym typeface="Symbol" panose="05050102010706020507" pitchFamily="18" charset="2"/>
              </a:rPr>
              <a:t></a:t>
            </a:r>
            <a:r>
              <a:rPr lang="ru-RU" sz="2800"/>
              <a:t>-амино-δ метил-</a:t>
            </a:r>
          </a:p>
          <a:p>
            <a:pPr algn="l"/>
            <a:r>
              <a:rPr lang="ru-RU" sz="2800"/>
              <a:t>тиомасляная к-та)</a:t>
            </a:r>
          </a:p>
        </p:txBody>
      </p:sp>
      <p:sp>
        <p:nvSpPr>
          <p:cNvPr id="17435" name="Text Box 27"/>
          <p:cNvSpPr txBox="1">
            <a:spLocks noChangeArrowheads="1"/>
          </p:cNvSpPr>
          <p:nvPr/>
        </p:nvSpPr>
        <p:spPr bwMode="auto">
          <a:xfrm>
            <a:off x="357499" y="5091768"/>
            <a:ext cx="4366901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/>
            <a:r>
              <a:rPr lang="ru-RU" sz="2800" b="1" dirty="0" smtClean="0"/>
              <a:t> </a:t>
            </a:r>
            <a:r>
              <a:rPr lang="ru-RU" sz="2800" b="1" dirty="0"/>
              <a:t>СН</a:t>
            </a:r>
            <a:r>
              <a:rPr lang="ru-RU" sz="2800" b="1" baseline="-25000" dirty="0"/>
              <a:t>2</a:t>
            </a:r>
            <a:r>
              <a:rPr lang="ru-RU" sz="2800" b="1" dirty="0"/>
              <a:t>-СН</a:t>
            </a:r>
            <a:r>
              <a:rPr lang="ru-RU" sz="2800" b="1" baseline="-25000" dirty="0"/>
              <a:t>2</a:t>
            </a:r>
            <a:r>
              <a:rPr lang="ru-RU" sz="2800" b="1" dirty="0"/>
              <a:t>-СН</a:t>
            </a:r>
            <a:r>
              <a:rPr lang="ru-RU" sz="2800" b="1" baseline="-25000" dirty="0"/>
              <a:t>2</a:t>
            </a:r>
            <a:r>
              <a:rPr lang="ru-RU" sz="2800" b="1" dirty="0"/>
              <a:t>-СН-СООН</a:t>
            </a:r>
          </a:p>
        </p:txBody>
      </p:sp>
      <p:sp>
        <p:nvSpPr>
          <p:cNvPr id="17436" name="Line 28"/>
          <p:cNvSpPr>
            <a:spLocks noChangeShapeType="1"/>
          </p:cNvSpPr>
          <p:nvPr/>
        </p:nvSpPr>
        <p:spPr bwMode="auto">
          <a:xfrm>
            <a:off x="701675" y="5572125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17437" name="Line 29"/>
          <p:cNvSpPr>
            <a:spLocks noChangeShapeType="1"/>
          </p:cNvSpPr>
          <p:nvPr/>
        </p:nvSpPr>
        <p:spPr bwMode="auto">
          <a:xfrm>
            <a:off x="3048000" y="55626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17438" name="Text Box 30"/>
          <p:cNvSpPr txBox="1">
            <a:spLocks noChangeArrowheads="1"/>
          </p:cNvSpPr>
          <p:nvPr/>
        </p:nvSpPr>
        <p:spPr bwMode="auto">
          <a:xfrm>
            <a:off x="533400" y="5715000"/>
            <a:ext cx="838200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/>
            <a:r>
              <a:rPr lang="ru-RU" sz="2800" b="1"/>
              <a:t>NН</a:t>
            </a:r>
            <a:r>
              <a:rPr lang="ru-RU" sz="2800" b="1" baseline="-25000"/>
              <a:t>2</a:t>
            </a:r>
          </a:p>
          <a:p>
            <a:pPr algn="l"/>
            <a:endParaRPr lang="ru-RU" sz="2800" b="1"/>
          </a:p>
        </p:txBody>
      </p:sp>
      <p:sp>
        <p:nvSpPr>
          <p:cNvPr id="17439" name="Text Box 31"/>
          <p:cNvSpPr txBox="1">
            <a:spLocks noChangeArrowheads="1"/>
          </p:cNvSpPr>
          <p:nvPr/>
        </p:nvSpPr>
        <p:spPr bwMode="auto">
          <a:xfrm>
            <a:off x="2819400" y="5715000"/>
            <a:ext cx="838200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/>
            <a:r>
              <a:rPr lang="ru-RU" sz="2800" b="1"/>
              <a:t>NН</a:t>
            </a:r>
            <a:r>
              <a:rPr lang="ru-RU" sz="2800" b="1" baseline="-25000"/>
              <a:t>2</a:t>
            </a:r>
          </a:p>
          <a:p>
            <a:pPr algn="l"/>
            <a:endParaRPr lang="ru-RU" sz="2800" b="1"/>
          </a:p>
        </p:txBody>
      </p:sp>
      <p:sp>
        <p:nvSpPr>
          <p:cNvPr id="17440" name="Text Box 32"/>
          <p:cNvSpPr txBox="1">
            <a:spLocks noChangeArrowheads="1"/>
          </p:cNvSpPr>
          <p:nvPr/>
        </p:nvSpPr>
        <p:spPr bwMode="auto">
          <a:xfrm>
            <a:off x="5089525" y="5095875"/>
            <a:ext cx="5397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/>
            <a:r>
              <a:rPr lang="ru-RU" sz="2800" b="1">
                <a:sym typeface="Symbol" panose="05050102010706020507" pitchFamily="18" charset="2"/>
              </a:rPr>
              <a:t>L-</a:t>
            </a:r>
          </a:p>
        </p:txBody>
      </p:sp>
      <p:sp>
        <p:nvSpPr>
          <p:cNvPr id="17441" name="Text Box 33"/>
          <p:cNvSpPr txBox="1">
            <a:spLocks noChangeArrowheads="1"/>
          </p:cNvSpPr>
          <p:nvPr/>
        </p:nvSpPr>
        <p:spPr bwMode="auto">
          <a:xfrm>
            <a:off x="5470525" y="5095875"/>
            <a:ext cx="155416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/>
            <a:r>
              <a:rPr lang="ru-RU" sz="2800" b="1" u="sng"/>
              <a:t>орнитин</a:t>
            </a:r>
          </a:p>
        </p:txBody>
      </p:sp>
      <p:sp>
        <p:nvSpPr>
          <p:cNvPr id="17442" name="Text Box 34"/>
          <p:cNvSpPr txBox="1">
            <a:spLocks noChangeArrowheads="1"/>
          </p:cNvSpPr>
          <p:nvPr/>
        </p:nvSpPr>
        <p:spPr bwMode="auto">
          <a:xfrm>
            <a:off x="5791200" y="5410200"/>
            <a:ext cx="76517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/>
            <a:r>
              <a:rPr lang="ru-RU" sz="2800" b="1"/>
              <a:t>орн</a:t>
            </a:r>
          </a:p>
        </p:txBody>
      </p:sp>
      <p:sp>
        <p:nvSpPr>
          <p:cNvPr id="17443" name="Text Box 35"/>
          <p:cNvSpPr txBox="1">
            <a:spLocks noChangeArrowheads="1"/>
          </p:cNvSpPr>
          <p:nvPr/>
        </p:nvSpPr>
        <p:spPr bwMode="auto">
          <a:xfrm>
            <a:off x="5257800" y="5835650"/>
            <a:ext cx="3040063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/>
            <a:r>
              <a:rPr lang="ru-RU" sz="2800" b="1">
                <a:sym typeface="Symbol" panose="05050102010706020507" pitchFamily="18" charset="2"/>
              </a:rPr>
              <a:t>(</a:t>
            </a:r>
            <a:r>
              <a:rPr lang="ru-RU" sz="2800">
                <a:sym typeface="Symbol" panose="05050102010706020507" pitchFamily="18" charset="2"/>
              </a:rPr>
              <a:t></a:t>
            </a:r>
            <a:r>
              <a:rPr lang="ru-RU" sz="2800"/>
              <a:t>, δ -диамино-</a:t>
            </a:r>
          </a:p>
          <a:p>
            <a:pPr algn="l"/>
            <a:r>
              <a:rPr lang="ru-RU" sz="2800"/>
              <a:t>валериановая к-та</a:t>
            </a:r>
            <a:r>
              <a:rPr lang="ru-RU" sz="2800" b="1"/>
              <a:t>)</a:t>
            </a:r>
          </a:p>
        </p:txBody>
      </p:sp>
      <p:sp>
        <p:nvSpPr>
          <p:cNvPr id="17444" name="Text Box 36"/>
          <p:cNvSpPr txBox="1">
            <a:spLocks noChangeArrowheads="1"/>
          </p:cNvSpPr>
          <p:nvPr/>
        </p:nvSpPr>
        <p:spPr bwMode="auto">
          <a:xfrm>
            <a:off x="76200" y="6213475"/>
            <a:ext cx="51323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/>
            <a:r>
              <a:rPr lang="ru-RU" sz="2400" b="1">
                <a:solidFill>
                  <a:srgbClr val="333399"/>
                </a:solidFill>
              </a:rPr>
              <a:t>встречается в белках печени у птиц</a:t>
            </a:r>
          </a:p>
        </p:txBody>
      </p:sp>
    </p:spTree>
  </p:cSld>
  <p:clrMapOvr>
    <a:masterClrMapping/>
  </p:clrMapOvr>
  <p:transition spd="slow">
    <p:zoom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ext Box 12"/>
          <p:cNvSpPr txBox="1">
            <a:spLocks noChangeArrowheads="1"/>
          </p:cNvSpPr>
          <p:nvPr/>
        </p:nvSpPr>
        <p:spPr bwMode="auto">
          <a:xfrm>
            <a:off x="5013325" y="676275"/>
            <a:ext cx="1841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/>
            <a:endParaRPr lang="ru-RU" sz="2800" b="1"/>
          </a:p>
        </p:txBody>
      </p:sp>
      <p:sp>
        <p:nvSpPr>
          <p:cNvPr id="18435" name="Text Box 18"/>
          <p:cNvSpPr txBox="1">
            <a:spLocks noChangeArrowheads="1"/>
          </p:cNvSpPr>
          <p:nvPr/>
        </p:nvSpPr>
        <p:spPr bwMode="auto">
          <a:xfrm>
            <a:off x="2287588" y="171450"/>
            <a:ext cx="3095625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/>
            <a:r>
              <a:rPr lang="en-US" sz="3200" b="1">
                <a:solidFill>
                  <a:srgbClr val="333399"/>
                </a:solidFill>
              </a:rPr>
              <a:t>II</a:t>
            </a:r>
            <a:r>
              <a:rPr lang="ru-RU" sz="3200" b="1">
                <a:solidFill>
                  <a:srgbClr val="333399"/>
                </a:solidFill>
              </a:rPr>
              <a:t> Циклические</a:t>
            </a:r>
            <a:endParaRPr lang="ru-RU" sz="3200" b="1"/>
          </a:p>
        </p:txBody>
      </p:sp>
      <p:sp>
        <p:nvSpPr>
          <p:cNvPr id="18436" name="Text Box 19"/>
          <p:cNvSpPr txBox="1">
            <a:spLocks noChangeArrowheads="1"/>
          </p:cNvSpPr>
          <p:nvPr/>
        </p:nvSpPr>
        <p:spPr bwMode="auto">
          <a:xfrm>
            <a:off x="2132013" y="549275"/>
            <a:ext cx="340677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/>
            <a:r>
              <a:rPr lang="ru-RU" sz="2800" b="1"/>
              <a:t>а)Гомоциклические</a:t>
            </a:r>
          </a:p>
        </p:txBody>
      </p:sp>
      <p:grpSp>
        <p:nvGrpSpPr>
          <p:cNvPr id="18437" name="Group 37"/>
          <p:cNvGrpSpPr>
            <a:grpSpLocks/>
          </p:cNvGrpSpPr>
          <p:nvPr/>
        </p:nvGrpSpPr>
        <p:grpSpPr bwMode="auto">
          <a:xfrm>
            <a:off x="914400" y="965200"/>
            <a:ext cx="2814638" cy="2373313"/>
            <a:chOff x="576" y="2250"/>
            <a:chExt cx="1986" cy="1830"/>
          </a:xfrm>
        </p:grpSpPr>
        <p:sp>
          <p:nvSpPr>
            <p:cNvPr id="18460" name="Text Box 27"/>
            <p:cNvSpPr txBox="1">
              <a:spLocks noChangeArrowheads="1"/>
            </p:cNvSpPr>
            <p:nvPr/>
          </p:nvSpPr>
          <p:spPr bwMode="auto">
            <a:xfrm>
              <a:off x="864" y="2250"/>
              <a:ext cx="1698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587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algn="ctr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algn="ctr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algn="ctr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algn="ctr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algn="ctr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l"/>
              <a:r>
                <a:rPr lang="ru-RU" sz="2800" b="1"/>
                <a:t>СН</a:t>
              </a:r>
              <a:r>
                <a:rPr lang="ru-RU" sz="2800" b="1" baseline="-25000"/>
                <a:t>2</a:t>
              </a:r>
              <a:r>
                <a:rPr lang="ru-RU" sz="2800" b="1"/>
                <a:t>-СН-СООН</a:t>
              </a:r>
            </a:p>
          </p:txBody>
        </p:sp>
        <p:grpSp>
          <p:nvGrpSpPr>
            <p:cNvPr id="18461" name="Group 36"/>
            <p:cNvGrpSpPr>
              <a:grpSpLocks/>
            </p:cNvGrpSpPr>
            <p:nvPr/>
          </p:nvGrpSpPr>
          <p:grpSpPr bwMode="auto">
            <a:xfrm>
              <a:off x="576" y="2496"/>
              <a:ext cx="1344" cy="1584"/>
              <a:chOff x="576" y="2496"/>
              <a:chExt cx="1344" cy="1584"/>
            </a:xfrm>
          </p:grpSpPr>
          <p:sp>
            <p:nvSpPr>
              <p:cNvPr id="18462" name="AutoShape 22"/>
              <p:cNvSpPr>
                <a:spLocks noChangeArrowheads="1"/>
              </p:cNvSpPr>
              <p:nvPr/>
            </p:nvSpPr>
            <p:spPr bwMode="auto">
              <a:xfrm rot="5400000">
                <a:off x="168" y="3000"/>
                <a:ext cx="1488" cy="672"/>
              </a:xfrm>
              <a:prstGeom prst="hexagon">
                <a:avLst>
                  <a:gd name="adj" fmla="val 55357"/>
                  <a:gd name="vf" fmla="val 115470"/>
                </a:avLst>
              </a:prstGeom>
              <a:solidFill>
                <a:srgbClr val="CC66FF"/>
              </a:solidFill>
              <a:ln w="381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algn="ctr"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algn="ctr"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algn="ctr"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algn="ctr"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algn="ctr"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endParaRPr lang="ru-RU"/>
              </a:p>
            </p:txBody>
          </p:sp>
          <p:sp>
            <p:nvSpPr>
              <p:cNvPr id="18463" name="Line 26"/>
              <p:cNvSpPr>
                <a:spLocks noChangeShapeType="1"/>
              </p:cNvSpPr>
              <p:nvPr/>
            </p:nvSpPr>
            <p:spPr bwMode="auto">
              <a:xfrm>
                <a:off x="624" y="3648"/>
                <a:ext cx="288" cy="336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grpSp>
            <p:nvGrpSpPr>
              <p:cNvPr id="18464" name="Group 35"/>
              <p:cNvGrpSpPr>
                <a:grpSpLocks/>
              </p:cNvGrpSpPr>
              <p:nvPr/>
            </p:nvGrpSpPr>
            <p:grpSpPr bwMode="auto">
              <a:xfrm>
                <a:off x="630" y="2496"/>
                <a:ext cx="1290" cy="1200"/>
                <a:chOff x="630" y="2496"/>
                <a:chExt cx="1290" cy="1200"/>
              </a:xfrm>
            </p:grpSpPr>
            <p:sp>
              <p:nvSpPr>
                <p:cNvPr id="18465" name="Text Box 21"/>
                <p:cNvSpPr txBox="1">
                  <a:spLocks noChangeArrowheads="1"/>
                </p:cNvSpPr>
                <p:nvPr/>
              </p:nvSpPr>
              <p:spPr bwMode="auto">
                <a:xfrm>
                  <a:off x="1190" y="2922"/>
                  <a:ext cx="116" cy="32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587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>
                  <a:lvl1pPr algn="ctr"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 algn="ctr"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 algn="ctr"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 algn="ctr"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 algn="ctr"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l"/>
                  <a:endParaRPr lang="ru-RU" sz="2800" b="1"/>
                </a:p>
              </p:txBody>
            </p:sp>
            <p:sp>
              <p:nvSpPr>
                <p:cNvPr id="18466" name="Line 23"/>
                <p:cNvSpPr>
                  <a:spLocks noChangeShapeType="1"/>
                </p:cNvSpPr>
                <p:nvPr/>
              </p:nvSpPr>
              <p:spPr bwMode="auto">
                <a:xfrm>
                  <a:off x="912" y="2496"/>
                  <a:ext cx="0" cy="96"/>
                </a:xfrm>
                <a:prstGeom prst="line">
                  <a:avLst/>
                </a:prstGeom>
                <a:noFill/>
                <a:ln w="158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18467" name="Line 24"/>
                <p:cNvSpPr>
                  <a:spLocks noChangeShapeType="1"/>
                </p:cNvSpPr>
                <p:nvPr/>
              </p:nvSpPr>
              <p:spPr bwMode="auto">
                <a:xfrm flipV="1">
                  <a:off x="630" y="2736"/>
                  <a:ext cx="234" cy="288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18468" name="Line 25"/>
                <p:cNvSpPr>
                  <a:spLocks noChangeShapeType="1"/>
                </p:cNvSpPr>
                <p:nvPr/>
              </p:nvSpPr>
              <p:spPr bwMode="auto">
                <a:xfrm>
                  <a:off x="1200" y="3024"/>
                  <a:ext cx="0" cy="672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18469" name="Line 28"/>
                <p:cNvSpPr>
                  <a:spLocks noChangeShapeType="1"/>
                </p:cNvSpPr>
                <p:nvPr/>
              </p:nvSpPr>
              <p:spPr bwMode="auto">
                <a:xfrm>
                  <a:off x="1498" y="2544"/>
                  <a:ext cx="0" cy="96"/>
                </a:xfrm>
                <a:prstGeom prst="line">
                  <a:avLst/>
                </a:prstGeom>
                <a:noFill/>
                <a:ln w="158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18470" name="Text Box 29"/>
                <p:cNvSpPr txBox="1">
                  <a:spLocks noChangeArrowheads="1"/>
                </p:cNvSpPr>
                <p:nvPr/>
              </p:nvSpPr>
              <p:spPr bwMode="auto">
                <a:xfrm>
                  <a:off x="1392" y="2586"/>
                  <a:ext cx="528" cy="32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587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>
                  <a:lvl1pPr algn="ctr"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 algn="ctr"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 algn="ctr"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 algn="ctr"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 algn="ctr"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l"/>
                  <a:r>
                    <a:rPr lang="en-US" sz="2800" b="1"/>
                    <a:t>N</a:t>
                  </a:r>
                  <a:r>
                    <a:rPr lang="ru-RU" sz="2800" b="1"/>
                    <a:t>Н</a:t>
                  </a:r>
                  <a:r>
                    <a:rPr lang="ru-RU" sz="2800" b="1" baseline="-25000"/>
                    <a:t>2</a:t>
                  </a:r>
                  <a:endParaRPr lang="ru-RU" sz="2800" b="1"/>
                </a:p>
              </p:txBody>
            </p:sp>
          </p:grpSp>
        </p:grpSp>
      </p:grpSp>
      <p:sp>
        <p:nvSpPr>
          <p:cNvPr id="18438" name="Text Box 31"/>
          <p:cNvSpPr txBox="1">
            <a:spLocks noChangeArrowheads="1"/>
          </p:cNvSpPr>
          <p:nvPr/>
        </p:nvSpPr>
        <p:spPr bwMode="auto">
          <a:xfrm>
            <a:off x="4578350" y="936625"/>
            <a:ext cx="236696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/>
            <a:r>
              <a:rPr lang="ru-RU" sz="2800" b="1" u="sng"/>
              <a:t>фенилаланин</a:t>
            </a:r>
            <a:endParaRPr lang="ru-RU" sz="2800" b="1"/>
          </a:p>
        </p:txBody>
      </p:sp>
      <p:sp>
        <p:nvSpPr>
          <p:cNvPr id="18439" name="Text Box 32"/>
          <p:cNvSpPr txBox="1">
            <a:spLocks noChangeArrowheads="1"/>
          </p:cNvSpPr>
          <p:nvPr/>
        </p:nvSpPr>
        <p:spPr bwMode="auto">
          <a:xfrm>
            <a:off x="5197475" y="1323975"/>
            <a:ext cx="79216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/>
            <a:r>
              <a:rPr lang="ru-RU" sz="2800" b="1"/>
              <a:t>фен</a:t>
            </a:r>
          </a:p>
        </p:txBody>
      </p:sp>
      <p:sp>
        <p:nvSpPr>
          <p:cNvPr id="18440" name="Text Box 33"/>
          <p:cNvSpPr txBox="1">
            <a:spLocks noChangeArrowheads="1"/>
          </p:cNvSpPr>
          <p:nvPr/>
        </p:nvSpPr>
        <p:spPr bwMode="auto">
          <a:xfrm>
            <a:off x="4405313" y="1843088"/>
            <a:ext cx="3086100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/>
            <a:r>
              <a:rPr lang="ru-RU" sz="2800" b="1"/>
              <a:t>(</a:t>
            </a:r>
            <a:r>
              <a:rPr lang="ru-RU" sz="2800">
                <a:sym typeface="Symbol" panose="05050102010706020507" pitchFamily="18" charset="2"/>
              </a:rPr>
              <a:t></a:t>
            </a:r>
            <a:r>
              <a:rPr lang="ru-RU" sz="2800"/>
              <a:t>-амино-</a:t>
            </a:r>
            <a:r>
              <a:rPr lang="ru-RU" sz="2800">
                <a:sym typeface="Symbol" panose="05050102010706020507" pitchFamily="18" charset="2"/>
              </a:rPr>
              <a:t></a:t>
            </a:r>
            <a:r>
              <a:rPr lang="ru-RU" sz="2800"/>
              <a:t>-фенил-</a:t>
            </a:r>
          </a:p>
          <a:p>
            <a:pPr algn="l"/>
            <a:r>
              <a:rPr lang="ru-RU" sz="2800"/>
              <a:t>пропионовая к-та)</a:t>
            </a:r>
          </a:p>
        </p:txBody>
      </p:sp>
      <p:sp>
        <p:nvSpPr>
          <p:cNvPr id="18441" name="Text Box 34"/>
          <p:cNvSpPr txBox="1">
            <a:spLocks noChangeArrowheads="1"/>
          </p:cNvSpPr>
          <p:nvPr/>
        </p:nvSpPr>
        <p:spPr bwMode="auto">
          <a:xfrm>
            <a:off x="227013" y="917575"/>
            <a:ext cx="658812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/>
            <a:r>
              <a:rPr lang="ru-RU" sz="2800" b="1" dirty="0" smtClean="0"/>
              <a:t>17)</a:t>
            </a:r>
            <a:endParaRPr lang="ru-RU" sz="2800" b="1" dirty="0"/>
          </a:p>
        </p:txBody>
      </p:sp>
      <p:sp>
        <p:nvSpPr>
          <p:cNvPr id="18442" name="Text Box 30"/>
          <p:cNvSpPr txBox="1">
            <a:spLocks noChangeArrowheads="1"/>
          </p:cNvSpPr>
          <p:nvPr/>
        </p:nvSpPr>
        <p:spPr bwMode="auto">
          <a:xfrm>
            <a:off x="4164013" y="965200"/>
            <a:ext cx="4826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58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/>
            <a:r>
              <a:rPr lang="ru-RU" sz="2800" b="1">
                <a:sym typeface="Symbol" panose="05050102010706020507" pitchFamily="18" charset="2"/>
              </a:rPr>
              <a:t>L-</a:t>
            </a:r>
          </a:p>
        </p:txBody>
      </p:sp>
      <p:sp>
        <p:nvSpPr>
          <p:cNvPr id="18443" name="Text Box 2"/>
          <p:cNvSpPr txBox="1">
            <a:spLocks noChangeArrowheads="1"/>
          </p:cNvSpPr>
          <p:nvPr/>
        </p:nvSpPr>
        <p:spPr bwMode="auto">
          <a:xfrm>
            <a:off x="1127125" y="4195763"/>
            <a:ext cx="18415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/>
            <a:endParaRPr lang="ru-RU" sz="2800" b="1"/>
          </a:p>
        </p:txBody>
      </p:sp>
      <p:sp>
        <p:nvSpPr>
          <p:cNvPr id="18444" name="Text Box 3"/>
          <p:cNvSpPr txBox="1">
            <a:spLocks noChangeArrowheads="1"/>
          </p:cNvSpPr>
          <p:nvPr/>
        </p:nvSpPr>
        <p:spPr bwMode="auto">
          <a:xfrm>
            <a:off x="1889125" y="4814888"/>
            <a:ext cx="18415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/>
            <a:endParaRPr lang="ru-RU" sz="2800" b="1"/>
          </a:p>
        </p:txBody>
      </p:sp>
      <p:sp>
        <p:nvSpPr>
          <p:cNvPr id="18445" name="AutoShape 4"/>
          <p:cNvSpPr>
            <a:spLocks noChangeArrowheads="1"/>
          </p:cNvSpPr>
          <p:nvPr/>
        </p:nvSpPr>
        <p:spPr bwMode="auto">
          <a:xfrm rot="5400000">
            <a:off x="571500" y="4633913"/>
            <a:ext cx="1752600" cy="1066800"/>
          </a:xfrm>
          <a:prstGeom prst="hexagon">
            <a:avLst>
              <a:gd name="adj" fmla="val 55355"/>
              <a:gd name="vf" fmla="val 11547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ru-RU"/>
          </a:p>
        </p:txBody>
      </p:sp>
      <p:sp>
        <p:nvSpPr>
          <p:cNvPr id="18446" name="Line 5"/>
          <p:cNvSpPr>
            <a:spLocks noChangeShapeType="1"/>
          </p:cNvSpPr>
          <p:nvPr/>
        </p:nvSpPr>
        <p:spPr bwMode="auto">
          <a:xfrm>
            <a:off x="1447800" y="4138613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18447" name="Line 6"/>
          <p:cNvSpPr>
            <a:spLocks noChangeShapeType="1"/>
          </p:cNvSpPr>
          <p:nvPr/>
        </p:nvSpPr>
        <p:spPr bwMode="auto">
          <a:xfrm flipV="1">
            <a:off x="990600" y="4519613"/>
            <a:ext cx="3810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18448" name="Line 8"/>
          <p:cNvSpPr>
            <a:spLocks noChangeShapeType="1"/>
          </p:cNvSpPr>
          <p:nvPr/>
        </p:nvSpPr>
        <p:spPr bwMode="auto">
          <a:xfrm>
            <a:off x="990600" y="5424488"/>
            <a:ext cx="419100" cy="4651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18449" name="Line 10"/>
          <p:cNvSpPr>
            <a:spLocks noChangeShapeType="1"/>
          </p:cNvSpPr>
          <p:nvPr/>
        </p:nvSpPr>
        <p:spPr bwMode="auto">
          <a:xfrm>
            <a:off x="2378075" y="4214813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18450" name="Text Box 11"/>
          <p:cNvSpPr txBox="1">
            <a:spLocks noChangeArrowheads="1"/>
          </p:cNvSpPr>
          <p:nvPr/>
        </p:nvSpPr>
        <p:spPr bwMode="auto">
          <a:xfrm>
            <a:off x="2209800" y="4281488"/>
            <a:ext cx="8382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/>
            <a:r>
              <a:rPr lang="en-US" sz="2800" b="1"/>
              <a:t>N</a:t>
            </a:r>
            <a:r>
              <a:rPr lang="ru-RU" sz="2800" b="1"/>
              <a:t>Н</a:t>
            </a:r>
            <a:r>
              <a:rPr lang="ru-RU" sz="2800" b="1" baseline="-25000"/>
              <a:t>2</a:t>
            </a:r>
            <a:endParaRPr lang="ru-RU" sz="2800" b="1"/>
          </a:p>
        </p:txBody>
      </p:sp>
      <p:sp>
        <p:nvSpPr>
          <p:cNvPr id="18451" name="Line 13"/>
          <p:cNvSpPr>
            <a:spLocks noChangeShapeType="1"/>
          </p:cNvSpPr>
          <p:nvPr/>
        </p:nvSpPr>
        <p:spPr bwMode="auto">
          <a:xfrm flipH="1">
            <a:off x="1447800" y="6043613"/>
            <a:ext cx="14288" cy="203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18452" name="Text Box 15"/>
          <p:cNvSpPr txBox="1">
            <a:spLocks noChangeArrowheads="1"/>
          </p:cNvSpPr>
          <p:nvPr/>
        </p:nvSpPr>
        <p:spPr bwMode="auto">
          <a:xfrm>
            <a:off x="4713288" y="3684588"/>
            <a:ext cx="149225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/>
            <a:r>
              <a:rPr lang="ru-RU" sz="2800" b="1" u="sng"/>
              <a:t>тирозин</a:t>
            </a:r>
            <a:endParaRPr lang="ru-RU" sz="2800" b="1"/>
          </a:p>
        </p:txBody>
      </p:sp>
      <p:sp>
        <p:nvSpPr>
          <p:cNvPr id="18453" name="Text Box 16"/>
          <p:cNvSpPr txBox="1">
            <a:spLocks noChangeArrowheads="1"/>
          </p:cNvSpPr>
          <p:nvPr/>
        </p:nvSpPr>
        <p:spPr bwMode="auto">
          <a:xfrm>
            <a:off x="4673600" y="3998913"/>
            <a:ext cx="7620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/>
            <a:r>
              <a:rPr lang="ru-RU" sz="2800" b="1"/>
              <a:t>тир</a:t>
            </a:r>
          </a:p>
        </p:txBody>
      </p:sp>
      <p:sp>
        <p:nvSpPr>
          <p:cNvPr id="18454" name="Text Box 17"/>
          <p:cNvSpPr txBox="1">
            <a:spLocks noChangeArrowheads="1"/>
          </p:cNvSpPr>
          <p:nvPr/>
        </p:nvSpPr>
        <p:spPr bwMode="auto">
          <a:xfrm>
            <a:off x="4164013" y="4379913"/>
            <a:ext cx="3941762" cy="9540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/>
            <a:r>
              <a:rPr lang="ru-RU" sz="2800"/>
              <a:t>(</a:t>
            </a:r>
            <a:r>
              <a:rPr lang="ru-RU" sz="2800">
                <a:sym typeface="Symbol" panose="05050102010706020507" pitchFamily="18" charset="2"/>
              </a:rPr>
              <a:t></a:t>
            </a:r>
            <a:r>
              <a:rPr lang="ru-RU" sz="2800"/>
              <a:t>-амино-</a:t>
            </a:r>
            <a:r>
              <a:rPr lang="ru-RU" sz="2800">
                <a:sym typeface="Symbol" panose="05050102010706020507" pitchFamily="18" charset="2"/>
              </a:rPr>
              <a:t>-</a:t>
            </a:r>
            <a:r>
              <a:rPr lang="ru-RU" sz="2800"/>
              <a:t>параокси</a:t>
            </a:r>
            <a:r>
              <a:rPr lang="ru-RU" sz="2800">
                <a:sym typeface="Symbol" panose="05050102010706020507" pitchFamily="18" charset="2"/>
              </a:rPr>
              <a:t> </a:t>
            </a:r>
          </a:p>
          <a:p>
            <a:pPr algn="l"/>
            <a:r>
              <a:rPr lang="ru-RU" sz="2800"/>
              <a:t>фенилпропионовая к-та)</a:t>
            </a:r>
          </a:p>
        </p:txBody>
      </p:sp>
      <p:sp>
        <p:nvSpPr>
          <p:cNvPr id="18455" name="Text Box 20"/>
          <p:cNvSpPr txBox="1">
            <a:spLocks noChangeArrowheads="1"/>
          </p:cNvSpPr>
          <p:nvPr/>
        </p:nvSpPr>
        <p:spPr bwMode="auto">
          <a:xfrm>
            <a:off x="193675" y="3676650"/>
            <a:ext cx="65881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/>
            <a:r>
              <a:rPr lang="ru-RU" sz="2800" b="1" dirty="0" smtClean="0"/>
              <a:t>18)</a:t>
            </a:r>
            <a:endParaRPr lang="ru-RU" sz="2800" b="1" dirty="0"/>
          </a:p>
        </p:txBody>
      </p:sp>
      <p:sp>
        <p:nvSpPr>
          <p:cNvPr id="18456" name="Text Box 9"/>
          <p:cNvSpPr txBox="1">
            <a:spLocks noChangeArrowheads="1"/>
          </p:cNvSpPr>
          <p:nvPr/>
        </p:nvSpPr>
        <p:spPr bwMode="auto">
          <a:xfrm>
            <a:off x="1263650" y="3681413"/>
            <a:ext cx="2695575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/>
            <a:r>
              <a:rPr lang="ru-RU" sz="2800" b="1"/>
              <a:t>СН</a:t>
            </a:r>
            <a:r>
              <a:rPr lang="ru-RU" sz="2800" b="1" baseline="-25000"/>
              <a:t>2</a:t>
            </a:r>
            <a:r>
              <a:rPr lang="ru-RU" sz="2800" b="1"/>
              <a:t>-СН-СООН</a:t>
            </a:r>
          </a:p>
        </p:txBody>
      </p:sp>
      <p:sp>
        <p:nvSpPr>
          <p:cNvPr id="18457" name="Text Box 14"/>
          <p:cNvSpPr txBox="1">
            <a:spLocks noChangeArrowheads="1"/>
          </p:cNvSpPr>
          <p:nvPr/>
        </p:nvSpPr>
        <p:spPr bwMode="auto">
          <a:xfrm>
            <a:off x="1219200" y="6205538"/>
            <a:ext cx="7366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/>
            <a:r>
              <a:rPr lang="ru-RU" sz="2800" b="1"/>
              <a:t>ОН</a:t>
            </a:r>
          </a:p>
        </p:txBody>
      </p:sp>
      <p:sp>
        <p:nvSpPr>
          <p:cNvPr id="18458" name="Text Box 12"/>
          <p:cNvSpPr txBox="1">
            <a:spLocks noChangeArrowheads="1"/>
          </p:cNvSpPr>
          <p:nvPr/>
        </p:nvSpPr>
        <p:spPr bwMode="auto">
          <a:xfrm>
            <a:off x="4305300" y="3694113"/>
            <a:ext cx="53975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/>
            <a:r>
              <a:rPr lang="ru-RU" sz="2800" b="1">
                <a:sym typeface="Symbol" panose="05050102010706020507" pitchFamily="18" charset="2"/>
              </a:rPr>
              <a:t>L-</a:t>
            </a:r>
          </a:p>
        </p:txBody>
      </p:sp>
      <p:sp>
        <p:nvSpPr>
          <p:cNvPr id="18459" name="Line 25"/>
          <p:cNvSpPr>
            <a:spLocks noChangeShapeType="1"/>
          </p:cNvSpPr>
          <p:nvPr/>
        </p:nvSpPr>
        <p:spPr bwMode="auto">
          <a:xfrm flipH="1">
            <a:off x="1889125" y="4873625"/>
            <a:ext cx="0" cy="550863"/>
          </a:xfrm>
          <a:prstGeom prst="line">
            <a:avLst/>
          </a:prstGeom>
          <a:noFill/>
          <a:ln w="222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ransition spd="slow">
    <p:zoom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ext Box 21"/>
          <p:cNvSpPr txBox="1">
            <a:spLocks noChangeArrowheads="1"/>
          </p:cNvSpPr>
          <p:nvPr/>
        </p:nvSpPr>
        <p:spPr bwMode="auto">
          <a:xfrm>
            <a:off x="2057400" y="147638"/>
            <a:ext cx="3762375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/>
            <a:r>
              <a:rPr lang="ru-RU" sz="2800" b="1"/>
              <a:t>б) Гетероциклические</a:t>
            </a:r>
          </a:p>
        </p:txBody>
      </p:sp>
      <p:grpSp>
        <p:nvGrpSpPr>
          <p:cNvPr id="19459" name="Group 22"/>
          <p:cNvGrpSpPr>
            <a:grpSpLocks/>
          </p:cNvGrpSpPr>
          <p:nvPr/>
        </p:nvGrpSpPr>
        <p:grpSpPr bwMode="auto">
          <a:xfrm>
            <a:off x="533400" y="977900"/>
            <a:ext cx="2590800" cy="2089150"/>
            <a:chOff x="2448" y="2592"/>
            <a:chExt cx="1806" cy="1456"/>
          </a:xfrm>
        </p:grpSpPr>
        <p:sp>
          <p:nvSpPr>
            <p:cNvPr id="19491" name="Freeform 23"/>
            <p:cNvSpPr>
              <a:spLocks/>
            </p:cNvSpPr>
            <p:nvPr/>
          </p:nvSpPr>
          <p:spPr bwMode="auto">
            <a:xfrm>
              <a:off x="3454" y="2877"/>
              <a:ext cx="800" cy="1003"/>
            </a:xfrm>
            <a:custGeom>
              <a:avLst/>
              <a:gdLst>
                <a:gd name="T0" fmla="*/ 0 w 960"/>
                <a:gd name="T1" fmla="*/ 0 h 1200"/>
                <a:gd name="T2" fmla="*/ 800 w 960"/>
                <a:gd name="T3" fmla="*/ 0 h 1200"/>
                <a:gd name="T4" fmla="*/ 800 w 960"/>
                <a:gd name="T5" fmla="*/ 602 h 1200"/>
                <a:gd name="T6" fmla="*/ 400 w 960"/>
                <a:gd name="T7" fmla="*/ 1003 h 1200"/>
                <a:gd name="T8" fmla="*/ 0 w 960"/>
                <a:gd name="T9" fmla="*/ 602 h 1200"/>
                <a:gd name="T10" fmla="*/ 0 w 960"/>
                <a:gd name="T11" fmla="*/ 0 h 12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960" h="1200">
                  <a:moveTo>
                    <a:pt x="0" y="0"/>
                  </a:moveTo>
                  <a:lnTo>
                    <a:pt x="960" y="0"/>
                  </a:lnTo>
                  <a:lnTo>
                    <a:pt x="960" y="720"/>
                  </a:lnTo>
                  <a:lnTo>
                    <a:pt x="480" y="1200"/>
                  </a:lnTo>
                  <a:lnTo>
                    <a:pt x="0" y="72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rgbClr val="FFFFFF"/>
                </a:gs>
                <a:gs pos="100000">
                  <a:srgbClr val="FFFF00"/>
                </a:gs>
              </a:gsLst>
              <a:path path="rect">
                <a:fillToRect l="50000" t="50000" r="50000" b="50000"/>
              </a:path>
            </a:gradFill>
            <a:ln w="3810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9492" name="AutoShape 24"/>
            <p:cNvSpPr>
              <a:spLocks noChangeArrowheads="1"/>
            </p:cNvSpPr>
            <p:nvPr/>
          </p:nvSpPr>
          <p:spPr bwMode="auto">
            <a:xfrm rot="-5421326">
              <a:off x="2361" y="2679"/>
              <a:ext cx="1188" cy="1014"/>
            </a:xfrm>
            <a:prstGeom prst="hexagon">
              <a:avLst>
                <a:gd name="adj" fmla="val 29290"/>
                <a:gd name="vf" fmla="val 115470"/>
              </a:avLst>
            </a:prstGeom>
            <a:gradFill rotWithShape="0">
              <a:gsLst>
                <a:gs pos="0">
                  <a:srgbClr val="FFFFFF"/>
                </a:gs>
                <a:gs pos="100000">
                  <a:srgbClr val="FFFF00"/>
                </a:gs>
              </a:gsLst>
              <a:path path="shape">
                <a:fillToRect l="50000" t="50000" r="50000" b="50000"/>
              </a:path>
            </a:gradFill>
            <a:ln w="381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ctr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algn="ctr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algn="ctr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algn="ctr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algn="ctr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endParaRPr lang="ru-RU"/>
            </a:p>
          </p:txBody>
        </p:sp>
        <p:sp>
          <p:nvSpPr>
            <p:cNvPr id="19493" name="Freeform 25"/>
            <p:cNvSpPr>
              <a:spLocks/>
            </p:cNvSpPr>
            <p:nvPr/>
          </p:nvSpPr>
          <p:spPr bwMode="auto">
            <a:xfrm>
              <a:off x="3717" y="3753"/>
              <a:ext cx="259" cy="115"/>
            </a:xfrm>
            <a:custGeom>
              <a:avLst/>
              <a:gdLst>
                <a:gd name="T0" fmla="*/ 0 w 165"/>
                <a:gd name="T1" fmla="*/ 0 h 74"/>
                <a:gd name="T2" fmla="*/ 138 w 165"/>
                <a:gd name="T3" fmla="*/ 115 h 74"/>
                <a:gd name="T4" fmla="*/ 259 w 165"/>
                <a:gd name="T5" fmla="*/ 0 h 74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165" h="74">
                  <a:moveTo>
                    <a:pt x="0" y="0"/>
                  </a:moveTo>
                  <a:lnTo>
                    <a:pt x="88" y="74"/>
                  </a:lnTo>
                  <a:lnTo>
                    <a:pt x="165" y="0"/>
                  </a:lnTo>
                </a:path>
              </a:pathLst>
            </a:custGeom>
            <a:noFill/>
            <a:ln w="57150" cap="flat" cmpd="sng">
              <a:solidFill>
                <a:srgbClr val="FFFF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000" tIns="46800" rIns="90000" bIns="46800" anchor="ctr"/>
            <a:lstStyle/>
            <a:p>
              <a:endParaRPr lang="ru-RU"/>
            </a:p>
          </p:txBody>
        </p:sp>
        <p:sp>
          <p:nvSpPr>
            <p:cNvPr id="19494" name="Text Box 26"/>
            <p:cNvSpPr txBox="1">
              <a:spLocks noChangeArrowheads="1"/>
            </p:cNvSpPr>
            <p:nvPr/>
          </p:nvSpPr>
          <p:spPr bwMode="auto">
            <a:xfrm>
              <a:off x="3726" y="3729"/>
              <a:ext cx="445" cy="31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57150">
                  <a:solidFill>
                    <a:srgbClr val="FFFF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000" tIns="46800" rIns="90000" bIns="46800" anchor="ctr">
              <a:spAutoFit/>
            </a:bodyPr>
            <a:lstStyle>
              <a:lvl1pPr algn="ctr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algn="ctr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algn="ctr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algn="ctr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algn="ctr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l"/>
              <a:r>
                <a:rPr lang="en-US" sz="2400" b="1"/>
                <a:t>NН</a:t>
              </a:r>
              <a:endParaRPr lang="ru-RU" sz="2400" b="1"/>
            </a:p>
          </p:txBody>
        </p:sp>
        <p:sp>
          <p:nvSpPr>
            <p:cNvPr id="19495" name="Line 27"/>
            <p:cNvSpPr>
              <a:spLocks noChangeShapeType="1"/>
            </p:cNvSpPr>
            <p:nvPr/>
          </p:nvSpPr>
          <p:spPr bwMode="auto">
            <a:xfrm flipV="1">
              <a:off x="2630" y="2668"/>
              <a:ext cx="319" cy="192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000" tIns="46800" rIns="90000" bIns="46800" anchor="ctr"/>
            <a:lstStyle/>
            <a:p>
              <a:endParaRPr lang="ru-RU"/>
            </a:p>
          </p:txBody>
        </p:sp>
        <p:sp>
          <p:nvSpPr>
            <p:cNvPr id="19496" name="Line 28"/>
            <p:cNvSpPr>
              <a:spLocks noChangeShapeType="1"/>
            </p:cNvSpPr>
            <p:nvPr/>
          </p:nvSpPr>
          <p:spPr bwMode="auto">
            <a:xfrm>
              <a:off x="2634" y="3511"/>
              <a:ext cx="320" cy="193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000" tIns="46800" rIns="90000" bIns="46800" anchor="ctr"/>
            <a:lstStyle/>
            <a:p>
              <a:endParaRPr lang="ru-RU"/>
            </a:p>
          </p:txBody>
        </p:sp>
        <p:sp>
          <p:nvSpPr>
            <p:cNvPr id="19497" name="Line 29"/>
            <p:cNvSpPr>
              <a:spLocks noChangeShapeType="1"/>
            </p:cNvSpPr>
            <p:nvPr/>
          </p:nvSpPr>
          <p:spPr bwMode="auto">
            <a:xfrm>
              <a:off x="3367" y="2905"/>
              <a:ext cx="0" cy="577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000" tIns="46800" rIns="90000" bIns="46800" anchor="ctr"/>
            <a:lstStyle/>
            <a:p>
              <a:endParaRPr lang="ru-RU"/>
            </a:p>
          </p:txBody>
        </p:sp>
        <p:sp>
          <p:nvSpPr>
            <p:cNvPr id="19498" name="Line 30"/>
            <p:cNvSpPr>
              <a:spLocks noChangeShapeType="1"/>
            </p:cNvSpPr>
            <p:nvPr/>
          </p:nvSpPr>
          <p:spPr bwMode="auto">
            <a:xfrm>
              <a:off x="4164" y="3018"/>
              <a:ext cx="0" cy="42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000" tIns="46800" rIns="90000" bIns="46800" anchor="ctr"/>
            <a:lstStyle/>
            <a:p>
              <a:endParaRPr lang="ru-RU"/>
            </a:p>
          </p:txBody>
        </p:sp>
      </p:grpSp>
      <p:sp>
        <p:nvSpPr>
          <p:cNvPr id="19460" name="Text Box 31"/>
          <p:cNvSpPr txBox="1">
            <a:spLocks noChangeArrowheads="1"/>
          </p:cNvSpPr>
          <p:nvPr/>
        </p:nvSpPr>
        <p:spPr bwMode="auto">
          <a:xfrm>
            <a:off x="2819400" y="1433513"/>
            <a:ext cx="18415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/>
            <a:endParaRPr lang="ru-RU" sz="2800" b="1"/>
          </a:p>
        </p:txBody>
      </p:sp>
      <p:sp>
        <p:nvSpPr>
          <p:cNvPr id="19461" name="Line 32"/>
          <p:cNvSpPr>
            <a:spLocks noChangeShapeType="1"/>
          </p:cNvSpPr>
          <p:nvPr/>
        </p:nvSpPr>
        <p:spPr bwMode="auto">
          <a:xfrm>
            <a:off x="3140075" y="1376363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19462" name="Text Box 33"/>
          <p:cNvSpPr txBox="1">
            <a:spLocks noChangeArrowheads="1"/>
          </p:cNvSpPr>
          <p:nvPr/>
        </p:nvSpPr>
        <p:spPr bwMode="auto">
          <a:xfrm>
            <a:off x="3063875" y="985838"/>
            <a:ext cx="2695575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/>
            <a:r>
              <a:rPr lang="ru-RU" sz="2800" b="1"/>
              <a:t>СН</a:t>
            </a:r>
            <a:r>
              <a:rPr lang="ru-RU" sz="2800" b="1" baseline="-25000"/>
              <a:t>2</a:t>
            </a:r>
            <a:r>
              <a:rPr lang="ru-RU" sz="2800" b="1"/>
              <a:t>-СН-СООН</a:t>
            </a:r>
          </a:p>
        </p:txBody>
      </p:sp>
      <p:sp>
        <p:nvSpPr>
          <p:cNvPr id="19463" name="Line 34"/>
          <p:cNvSpPr>
            <a:spLocks noChangeShapeType="1"/>
          </p:cNvSpPr>
          <p:nvPr/>
        </p:nvSpPr>
        <p:spPr bwMode="auto">
          <a:xfrm>
            <a:off x="4070350" y="1452563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19464" name="Text Box 35"/>
          <p:cNvSpPr txBox="1">
            <a:spLocks noChangeArrowheads="1"/>
          </p:cNvSpPr>
          <p:nvPr/>
        </p:nvSpPr>
        <p:spPr bwMode="auto">
          <a:xfrm>
            <a:off x="3902075" y="1519238"/>
            <a:ext cx="8382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/>
            <a:r>
              <a:rPr lang="en-US" sz="2800" b="1"/>
              <a:t>N</a:t>
            </a:r>
            <a:r>
              <a:rPr lang="ru-RU" sz="2800" b="1"/>
              <a:t>Н</a:t>
            </a:r>
            <a:r>
              <a:rPr lang="ru-RU" sz="2800" b="1" baseline="-25000"/>
              <a:t>2</a:t>
            </a:r>
            <a:endParaRPr lang="ru-RU" sz="2800" b="1"/>
          </a:p>
        </p:txBody>
      </p:sp>
      <p:sp>
        <p:nvSpPr>
          <p:cNvPr id="19465" name="Text Box 36"/>
          <p:cNvSpPr txBox="1">
            <a:spLocks noChangeArrowheads="1"/>
          </p:cNvSpPr>
          <p:nvPr/>
        </p:nvSpPr>
        <p:spPr bwMode="auto">
          <a:xfrm>
            <a:off x="5924550" y="990600"/>
            <a:ext cx="5397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/>
            <a:r>
              <a:rPr lang="ru-RU" sz="2800" b="1">
                <a:sym typeface="Symbol" panose="05050102010706020507" pitchFamily="18" charset="2"/>
              </a:rPr>
              <a:t>L-</a:t>
            </a:r>
          </a:p>
        </p:txBody>
      </p:sp>
      <p:sp>
        <p:nvSpPr>
          <p:cNvPr id="19466" name="Text Box 37"/>
          <p:cNvSpPr txBox="1">
            <a:spLocks noChangeArrowheads="1"/>
          </p:cNvSpPr>
          <p:nvPr/>
        </p:nvSpPr>
        <p:spPr bwMode="auto">
          <a:xfrm>
            <a:off x="6303963" y="979488"/>
            <a:ext cx="194945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/>
            <a:r>
              <a:rPr lang="ru-RU" sz="2800" b="1" u="sng"/>
              <a:t>триптофан</a:t>
            </a:r>
          </a:p>
        </p:txBody>
      </p:sp>
      <p:sp>
        <p:nvSpPr>
          <p:cNvPr id="19467" name="Text Box 38"/>
          <p:cNvSpPr txBox="1">
            <a:spLocks noChangeArrowheads="1"/>
          </p:cNvSpPr>
          <p:nvPr/>
        </p:nvSpPr>
        <p:spPr bwMode="auto">
          <a:xfrm>
            <a:off x="6673850" y="1282700"/>
            <a:ext cx="762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/>
            <a:r>
              <a:rPr lang="ru-RU" sz="2800" b="1"/>
              <a:t>три</a:t>
            </a:r>
          </a:p>
        </p:txBody>
      </p:sp>
      <p:sp>
        <p:nvSpPr>
          <p:cNvPr id="19468" name="Text Box 39"/>
          <p:cNvSpPr txBox="1">
            <a:spLocks noChangeArrowheads="1"/>
          </p:cNvSpPr>
          <p:nvPr/>
        </p:nvSpPr>
        <p:spPr bwMode="auto">
          <a:xfrm>
            <a:off x="4784725" y="2119313"/>
            <a:ext cx="18415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/>
            <a:endParaRPr lang="ru-RU" sz="2800" b="1"/>
          </a:p>
        </p:txBody>
      </p:sp>
      <p:sp>
        <p:nvSpPr>
          <p:cNvPr id="19469" name="Text Box 40"/>
          <p:cNvSpPr txBox="1">
            <a:spLocks noChangeArrowheads="1"/>
          </p:cNvSpPr>
          <p:nvPr/>
        </p:nvSpPr>
        <p:spPr bwMode="auto">
          <a:xfrm>
            <a:off x="5141913" y="1808163"/>
            <a:ext cx="3333750" cy="9540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/>
            <a:r>
              <a:rPr lang="ru-RU" sz="2800"/>
              <a:t>(</a:t>
            </a:r>
            <a:r>
              <a:rPr lang="ru-RU" sz="2800">
                <a:sym typeface="Symbol" panose="05050102010706020507" pitchFamily="18" charset="2"/>
              </a:rPr>
              <a:t></a:t>
            </a:r>
            <a:r>
              <a:rPr lang="ru-RU" sz="2800"/>
              <a:t>-амино-</a:t>
            </a:r>
            <a:r>
              <a:rPr lang="ru-RU" sz="2800">
                <a:sym typeface="Symbol" panose="05050102010706020507" pitchFamily="18" charset="2"/>
              </a:rPr>
              <a:t>-</a:t>
            </a:r>
            <a:r>
              <a:rPr lang="ru-RU" sz="2800"/>
              <a:t>индолил</a:t>
            </a:r>
          </a:p>
          <a:p>
            <a:pPr algn="l"/>
            <a:r>
              <a:rPr lang="ru-RU" sz="2800"/>
              <a:t>пропионовая к-та)</a:t>
            </a:r>
            <a:endParaRPr lang="ru-RU" sz="2800">
              <a:sym typeface="Symbol" panose="05050102010706020507" pitchFamily="18" charset="2"/>
            </a:endParaRPr>
          </a:p>
        </p:txBody>
      </p:sp>
      <p:sp>
        <p:nvSpPr>
          <p:cNvPr id="19470" name="Text Box 2"/>
          <p:cNvSpPr txBox="1">
            <a:spLocks noChangeArrowheads="1"/>
          </p:cNvSpPr>
          <p:nvPr/>
        </p:nvSpPr>
        <p:spPr bwMode="auto">
          <a:xfrm>
            <a:off x="1920875" y="3663950"/>
            <a:ext cx="269557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/>
            <a:r>
              <a:rPr lang="ru-RU" sz="2800" b="1"/>
              <a:t>СН</a:t>
            </a:r>
            <a:r>
              <a:rPr lang="ru-RU" sz="2800" b="1" baseline="-25000"/>
              <a:t>2</a:t>
            </a:r>
            <a:r>
              <a:rPr lang="ru-RU" sz="2800" b="1"/>
              <a:t>-СН-СООН</a:t>
            </a:r>
          </a:p>
        </p:txBody>
      </p:sp>
      <p:grpSp>
        <p:nvGrpSpPr>
          <p:cNvPr id="19471" name="Group 3"/>
          <p:cNvGrpSpPr>
            <a:grpSpLocks/>
          </p:cNvGrpSpPr>
          <p:nvPr/>
        </p:nvGrpSpPr>
        <p:grpSpPr bwMode="auto">
          <a:xfrm>
            <a:off x="762000" y="3602038"/>
            <a:ext cx="2165350" cy="2195512"/>
            <a:chOff x="480" y="240"/>
            <a:chExt cx="1364" cy="1383"/>
          </a:xfrm>
        </p:grpSpPr>
        <p:sp>
          <p:nvSpPr>
            <p:cNvPr id="19480" name="Line 4"/>
            <p:cNvSpPr>
              <a:spLocks noChangeShapeType="1"/>
            </p:cNvSpPr>
            <p:nvPr/>
          </p:nvSpPr>
          <p:spPr bwMode="auto">
            <a:xfrm>
              <a:off x="634" y="519"/>
              <a:ext cx="62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9481" name="Line 5"/>
            <p:cNvSpPr>
              <a:spLocks noChangeShapeType="1"/>
            </p:cNvSpPr>
            <p:nvPr/>
          </p:nvSpPr>
          <p:spPr bwMode="auto">
            <a:xfrm>
              <a:off x="634" y="519"/>
              <a:ext cx="0" cy="62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9482" name="Line 6"/>
            <p:cNvSpPr>
              <a:spLocks noChangeShapeType="1"/>
            </p:cNvSpPr>
            <p:nvPr/>
          </p:nvSpPr>
          <p:spPr bwMode="auto">
            <a:xfrm>
              <a:off x="1258" y="519"/>
              <a:ext cx="0" cy="62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9483" name="Line 7"/>
            <p:cNvSpPr>
              <a:spLocks noChangeShapeType="1"/>
            </p:cNvSpPr>
            <p:nvPr/>
          </p:nvSpPr>
          <p:spPr bwMode="auto">
            <a:xfrm flipH="1">
              <a:off x="922" y="1143"/>
              <a:ext cx="336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9484" name="Line 8"/>
            <p:cNvSpPr>
              <a:spLocks noChangeShapeType="1"/>
            </p:cNvSpPr>
            <p:nvPr/>
          </p:nvSpPr>
          <p:spPr bwMode="auto">
            <a:xfrm>
              <a:off x="634" y="1143"/>
              <a:ext cx="336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9485" name="Line 9"/>
            <p:cNvSpPr>
              <a:spLocks noChangeShapeType="1"/>
            </p:cNvSpPr>
            <p:nvPr/>
          </p:nvSpPr>
          <p:spPr bwMode="auto">
            <a:xfrm>
              <a:off x="682" y="567"/>
              <a:ext cx="0" cy="57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9486" name="Line 10"/>
            <p:cNvSpPr>
              <a:spLocks noChangeShapeType="1"/>
            </p:cNvSpPr>
            <p:nvPr/>
          </p:nvSpPr>
          <p:spPr bwMode="auto">
            <a:xfrm>
              <a:off x="1210" y="567"/>
              <a:ext cx="0" cy="57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9487" name="Text Box 11"/>
            <p:cNvSpPr txBox="1">
              <a:spLocks noChangeArrowheads="1"/>
            </p:cNvSpPr>
            <p:nvPr/>
          </p:nvSpPr>
          <p:spPr bwMode="auto">
            <a:xfrm>
              <a:off x="480" y="240"/>
              <a:ext cx="278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algn="ctr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algn="ctr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algn="ctr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algn="ctr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algn="ctr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l"/>
              <a:r>
                <a:rPr lang="en-US" sz="2800" b="1"/>
                <a:t>N</a:t>
              </a:r>
              <a:endParaRPr lang="ru-RU" sz="2800" b="1"/>
            </a:p>
          </p:txBody>
        </p:sp>
        <p:sp>
          <p:nvSpPr>
            <p:cNvPr id="19488" name="Text Box 12"/>
            <p:cNvSpPr txBox="1">
              <a:spLocks noChangeArrowheads="1"/>
            </p:cNvSpPr>
            <p:nvPr/>
          </p:nvSpPr>
          <p:spPr bwMode="auto">
            <a:xfrm>
              <a:off x="806" y="1296"/>
              <a:ext cx="452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algn="ctr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algn="ctr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algn="ctr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algn="ctr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algn="ctr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l"/>
              <a:r>
                <a:rPr lang="ru-RU" sz="2800" b="1"/>
                <a:t>NН</a:t>
              </a:r>
            </a:p>
          </p:txBody>
        </p:sp>
        <p:sp>
          <p:nvSpPr>
            <p:cNvPr id="19489" name="Text Box 13"/>
            <p:cNvSpPr txBox="1">
              <a:spLocks noChangeArrowheads="1"/>
            </p:cNvSpPr>
            <p:nvPr/>
          </p:nvSpPr>
          <p:spPr bwMode="auto">
            <a:xfrm>
              <a:off x="1248" y="321"/>
              <a:ext cx="116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algn="ctr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algn="ctr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algn="ctr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algn="ctr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algn="ctr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l"/>
              <a:endParaRPr lang="ru-RU" sz="2800" b="1"/>
            </a:p>
          </p:txBody>
        </p:sp>
        <p:sp>
          <p:nvSpPr>
            <p:cNvPr id="19490" name="Line 14"/>
            <p:cNvSpPr>
              <a:spLocks noChangeShapeType="1"/>
            </p:cNvSpPr>
            <p:nvPr/>
          </p:nvSpPr>
          <p:spPr bwMode="auto">
            <a:xfrm>
              <a:off x="1844" y="573"/>
              <a:ext cx="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</p:grpSp>
      <p:sp>
        <p:nvSpPr>
          <p:cNvPr id="19472" name="Text Box 15"/>
          <p:cNvSpPr txBox="1">
            <a:spLocks noChangeArrowheads="1"/>
          </p:cNvSpPr>
          <p:nvPr/>
        </p:nvSpPr>
        <p:spPr bwMode="auto">
          <a:xfrm>
            <a:off x="2759075" y="4197350"/>
            <a:ext cx="8382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/>
            <a:r>
              <a:rPr lang="en-US" sz="2800" b="1"/>
              <a:t>N</a:t>
            </a:r>
            <a:r>
              <a:rPr lang="ru-RU" sz="2800" b="1"/>
              <a:t>Н</a:t>
            </a:r>
            <a:r>
              <a:rPr lang="ru-RU" sz="2800" b="1" baseline="-25000"/>
              <a:t>2</a:t>
            </a:r>
            <a:endParaRPr lang="ru-RU" sz="2800" b="1"/>
          </a:p>
        </p:txBody>
      </p:sp>
      <p:sp>
        <p:nvSpPr>
          <p:cNvPr id="19473" name="Text Box 17"/>
          <p:cNvSpPr txBox="1">
            <a:spLocks noChangeArrowheads="1"/>
          </p:cNvSpPr>
          <p:nvPr/>
        </p:nvSpPr>
        <p:spPr bwMode="auto">
          <a:xfrm>
            <a:off x="4708525" y="4049713"/>
            <a:ext cx="53975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/>
            <a:r>
              <a:rPr lang="ru-RU" sz="2800" b="1">
                <a:sym typeface="Symbol" panose="05050102010706020507" pitchFamily="18" charset="2"/>
              </a:rPr>
              <a:t>L-</a:t>
            </a:r>
          </a:p>
        </p:txBody>
      </p:sp>
      <p:sp>
        <p:nvSpPr>
          <p:cNvPr id="19474" name="Text Box 18"/>
          <p:cNvSpPr txBox="1">
            <a:spLocks noChangeArrowheads="1"/>
          </p:cNvSpPr>
          <p:nvPr/>
        </p:nvSpPr>
        <p:spPr bwMode="auto">
          <a:xfrm>
            <a:off x="5089525" y="4049713"/>
            <a:ext cx="16764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/>
            <a:r>
              <a:rPr lang="ru-RU" sz="2800" b="1" u="sng"/>
              <a:t>гистидин</a:t>
            </a:r>
          </a:p>
        </p:txBody>
      </p:sp>
      <p:sp>
        <p:nvSpPr>
          <p:cNvPr id="19475" name="Text Box 19"/>
          <p:cNvSpPr txBox="1">
            <a:spLocks noChangeArrowheads="1"/>
          </p:cNvSpPr>
          <p:nvPr/>
        </p:nvSpPr>
        <p:spPr bwMode="auto">
          <a:xfrm>
            <a:off x="5410200" y="4364038"/>
            <a:ext cx="708025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/>
            <a:r>
              <a:rPr lang="ru-RU" sz="2800" b="1"/>
              <a:t>гис</a:t>
            </a:r>
          </a:p>
        </p:txBody>
      </p:sp>
      <p:sp>
        <p:nvSpPr>
          <p:cNvPr id="19476" name="Text Box 20"/>
          <p:cNvSpPr txBox="1">
            <a:spLocks noChangeArrowheads="1"/>
          </p:cNvSpPr>
          <p:nvPr/>
        </p:nvSpPr>
        <p:spPr bwMode="auto">
          <a:xfrm>
            <a:off x="6689725" y="4202113"/>
            <a:ext cx="18415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/>
            <a:endParaRPr lang="ru-RU" sz="2800" b="1"/>
          </a:p>
        </p:txBody>
      </p:sp>
      <p:sp>
        <p:nvSpPr>
          <p:cNvPr id="19477" name="Text Box 21"/>
          <p:cNvSpPr txBox="1">
            <a:spLocks noChangeArrowheads="1"/>
          </p:cNvSpPr>
          <p:nvPr/>
        </p:nvSpPr>
        <p:spPr bwMode="auto">
          <a:xfrm>
            <a:off x="4419600" y="4745038"/>
            <a:ext cx="2020888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/>
            <a:r>
              <a:rPr lang="ru-RU" sz="2800" b="1"/>
              <a:t>(</a:t>
            </a:r>
            <a:r>
              <a:rPr lang="ru-RU" sz="2800">
                <a:sym typeface="Symbol" panose="05050102010706020507" pitchFamily="18" charset="2"/>
              </a:rPr>
              <a:t></a:t>
            </a:r>
            <a:r>
              <a:rPr lang="ru-RU" sz="2800"/>
              <a:t>-амино-</a:t>
            </a:r>
            <a:r>
              <a:rPr lang="ru-RU" sz="2800">
                <a:sym typeface="Symbol" panose="05050102010706020507" pitchFamily="18" charset="2"/>
              </a:rPr>
              <a:t>-</a:t>
            </a:r>
          </a:p>
        </p:txBody>
      </p:sp>
      <p:sp>
        <p:nvSpPr>
          <p:cNvPr id="19478" name="Text Box 22"/>
          <p:cNvSpPr txBox="1">
            <a:spLocks noChangeArrowheads="1"/>
          </p:cNvSpPr>
          <p:nvPr/>
        </p:nvSpPr>
        <p:spPr bwMode="auto">
          <a:xfrm>
            <a:off x="6324600" y="4745038"/>
            <a:ext cx="2111375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/>
            <a:r>
              <a:rPr lang="ru-RU" sz="2800"/>
              <a:t>имидазолил-</a:t>
            </a:r>
          </a:p>
        </p:txBody>
      </p:sp>
      <p:sp>
        <p:nvSpPr>
          <p:cNvPr id="19479" name="Text Box 23"/>
          <p:cNvSpPr txBox="1">
            <a:spLocks noChangeArrowheads="1"/>
          </p:cNvSpPr>
          <p:nvPr/>
        </p:nvSpPr>
        <p:spPr bwMode="auto">
          <a:xfrm>
            <a:off x="4495800" y="5116513"/>
            <a:ext cx="29591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/>
            <a:r>
              <a:rPr lang="ru-RU" sz="2800"/>
              <a:t>пропионовая к-та)</a:t>
            </a:r>
          </a:p>
        </p:txBody>
      </p:sp>
      <p:sp>
        <p:nvSpPr>
          <p:cNvPr id="44" name="Text Box 20"/>
          <p:cNvSpPr txBox="1">
            <a:spLocks noChangeArrowheads="1"/>
          </p:cNvSpPr>
          <p:nvPr/>
        </p:nvSpPr>
        <p:spPr bwMode="auto">
          <a:xfrm>
            <a:off x="318576" y="581214"/>
            <a:ext cx="663964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/>
            <a:r>
              <a:rPr lang="ru-RU" sz="2800" b="1" dirty="0" smtClean="0"/>
              <a:t>19)</a:t>
            </a:r>
            <a:endParaRPr lang="ru-RU" sz="2800" b="1" dirty="0"/>
          </a:p>
        </p:txBody>
      </p:sp>
      <p:sp>
        <p:nvSpPr>
          <p:cNvPr id="45" name="Text Box 20"/>
          <p:cNvSpPr txBox="1">
            <a:spLocks noChangeArrowheads="1"/>
          </p:cNvSpPr>
          <p:nvPr/>
        </p:nvSpPr>
        <p:spPr bwMode="auto">
          <a:xfrm>
            <a:off x="282539" y="3228935"/>
            <a:ext cx="663964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/>
            <a:r>
              <a:rPr lang="ru-RU" sz="2800" b="1" dirty="0" smtClean="0"/>
              <a:t>20)</a:t>
            </a:r>
            <a:endParaRPr lang="ru-RU" sz="2800" b="1" dirty="0"/>
          </a:p>
        </p:txBody>
      </p:sp>
    </p:spTree>
  </p:cSld>
  <p:clrMapOvr>
    <a:masterClrMapping/>
  </p:clrMapOvr>
  <p:transition spd="slow">
    <p:zoom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3" name="Line 24"/>
          <p:cNvSpPr>
            <a:spLocks noChangeShapeType="1"/>
          </p:cNvSpPr>
          <p:nvPr/>
        </p:nvSpPr>
        <p:spPr bwMode="auto">
          <a:xfrm>
            <a:off x="854075" y="1784350"/>
            <a:ext cx="990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0484" name="Line 25"/>
          <p:cNvSpPr>
            <a:spLocks noChangeShapeType="1"/>
          </p:cNvSpPr>
          <p:nvPr/>
        </p:nvSpPr>
        <p:spPr bwMode="auto">
          <a:xfrm>
            <a:off x="854075" y="1784350"/>
            <a:ext cx="0" cy="990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0485" name="Line 26"/>
          <p:cNvSpPr>
            <a:spLocks noChangeShapeType="1"/>
          </p:cNvSpPr>
          <p:nvPr/>
        </p:nvSpPr>
        <p:spPr bwMode="auto">
          <a:xfrm>
            <a:off x="1844675" y="1784350"/>
            <a:ext cx="0" cy="990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0486" name="Line 27"/>
          <p:cNvSpPr>
            <a:spLocks noChangeShapeType="1"/>
          </p:cNvSpPr>
          <p:nvPr/>
        </p:nvSpPr>
        <p:spPr bwMode="auto">
          <a:xfrm flipH="1">
            <a:off x="1311275" y="2774950"/>
            <a:ext cx="5334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0487" name="Line 28"/>
          <p:cNvSpPr>
            <a:spLocks noChangeShapeType="1"/>
          </p:cNvSpPr>
          <p:nvPr/>
        </p:nvSpPr>
        <p:spPr bwMode="auto">
          <a:xfrm>
            <a:off x="854075" y="2774950"/>
            <a:ext cx="5334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0488" name="Text Box 29"/>
          <p:cNvSpPr txBox="1">
            <a:spLocks noChangeArrowheads="1"/>
          </p:cNvSpPr>
          <p:nvPr/>
        </p:nvSpPr>
        <p:spPr bwMode="auto">
          <a:xfrm>
            <a:off x="1127125" y="3017838"/>
            <a:ext cx="71755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/>
            <a:r>
              <a:rPr lang="ru-RU" sz="2800" b="1"/>
              <a:t>NН</a:t>
            </a:r>
          </a:p>
        </p:txBody>
      </p:sp>
      <p:sp>
        <p:nvSpPr>
          <p:cNvPr id="20489" name="Text Box 30"/>
          <p:cNvSpPr txBox="1">
            <a:spLocks noChangeArrowheads="1"/>
          </p:cNvSpPr>
          <p:nvPr/>
        </p:nvSpPr>
        <p:spPr bwMode="auto">
          <a:xfrm>
            <a:off x="1828800" y="1470025"/>
            <a:ext cx="1841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/>
            <a:endParaRPr lang="ru-RU" sz="2800" b="1"/>
          </a:p>
        </p:txBody>
      </p:sp>
      <p:sp>
        <p:nvSpPr>
          <p:cNvPr id="20490" name="Text Box 31"/>
          <p:cNvSpPr txBox="1">
            <a:spLocks noChangeArrowheads="1"/>
          </p:cNvSpPr>
          <p:nvPr/>
        </p:nvSpPr>
        <p:spPr bwMode="auto">
          <a:xfrm>
            <a:off x="1828800" y="1484313"/>
            <a:ext cx="8382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/>
            <a:r>
              <a:rPr lang="ru-RU" sz="2800" b="1"/>
              <a:t>СН</a:t>
            </a:r>
            <a:r>
              <a:rPr lang="ru-RU" sz="2800" b="1" baseline="-25000"/>
              <a:t>2</a:t>
            </a:r>
            <a:endParaRPr lang="ru-RU" sz="2800" b="1"/>
          </a:p>
        </p:txBody>
      </p:sp>
      <p:sp>
        <p:nvSpPr>
          <p:cNvPr id="20491" name="Text Box 32"/>
          <p:cNvSpPr txBox="1">
            <a:spLocks noChangeArrowheads="1"/>
          </p:cNvSpPr>
          <p:nvPr/>
        </p:nvSpPr>
        <p:spPr bwMode="auto">
          <a:xfrm>
            <a:off x="92075" y="1541463"/>
            <a:ext cx="8382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/>
            <a:r>
              <a:rPr lang="ru-RU" sz="2800" b="1"/>
              <a:t>Н</a:t>
            </a:r>
            <a:r>
              <a:rPr lang="ru-RU" sz="2800" b="1" baseline="-25000"/>
              <a:t>2</a:t>
            </a:r>
            <a:r>
              <a:rPr lang="ru-RU" sz="2800" b="1"/>
              <a:t>С</a:t>
            </a:r>
          </a:p>
        </p:txBody>
      </p:sp>
      <p:sp>
        <p:nvSpPr>
          <p:cNvPr id="20492" name="Text Box 33"/>
          <p:cNvSpPr txBox="1">
            <a:spLocks noChangeArrowheads="1"/>
          </p:cNvSpPr>
          <p:nvPr/>
        </p:nvSpPr>
        <p:spPr bwMode="auto">
          <a:xfrm>
            <a:off x="76200" y="2551113"/>
            <a:ext cx="8382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/>
            <a:r>
              <a:rPr lang="ru-RU" sz="2800" b="1"/>
              <a:t>Н</a:t>
            </a:r>
            <a:r>
              <a:rPr lang="ru-RU" sz="2800" b="1" baseline="-25000"/>
              <a:t>2</a:t>
            </a:r>
            <a:r>
              <a:rPr lang="ru-RU" sz="2800" b="1"/>
              <a:t>С</a:t>
            </a:r>
          </a:p>
        </p:txBody>
      </p:sp>
      <p:sp>
        <p:nvSpPr>
          <p:cNvPr id="20493" name="Text Box 34"/>
          <p:cNvSpPr txBox="1">
            <a:spLocks noChangeArrowheads="1"/>
          </p:cNvSpPr>
          <p:nvPr/>
        </p:nvSpPr>
        <p:spPr bwMode="auto">
          <a:xfrm>
            <a:off x="1811338" y="2474913"/>
            <a:ext cx="1922462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/>
            <a:r>
              <a:rPr lang="ru-RU" sz="2800" b="1"/>
              <a:t>СН-СООН</a:t>
            </a:r>
          </a:p>
        </p:txBody>
      </p:sp>
      <p:sp>
        <p:nvSpPr>
          <p:cNvPr id="20494" name="Text Box 35"/>
          <p:cNvSpPr txBox="1">
            <a:spLocks noChangeArrowheads="1"/>
          </p:cNvSpPr>
          <p:nvPr/>
        </p:nvSpPr>
        <p:spPr bwMode="auto">
          <a:xfrm>
            <a:off x="2651125" y="341313"/>
            <a:ext cx="2687638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/>
            <a:r>
              <a:rPr lang="ru-RU" sz="2800" b="1"/>
              <a:t>Иминокислоты</a:t>
            </a:r>
          </a:p>
        </p:txBody>
      </p:sp>
      <p:sp>
        <p:nvSpPr>
          <p:cNvPr id="20495" name="Text Box 36"/>
          <p:cNvSpPr txBox="1">
            <a:spLocks noChangeArrowheads="1"/>
          </p:cNvSpPr>
          <p:nvPr/>
        </p:nvSpPr>
        <p:spPr bwMode="auto">
          <a:xfrm>
            <a:off x="1127125" y="874713"/>
            <a:ext cx="6651625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/>
            <a:r>
              <a:rPr lang="ru-RU" sz="2800" b="1"/>
              <a:t>они содержат не амино-, а иминогруппу</a:t>
            </a:r>
          </a:p>
        </p:txBody>
      </p:sp>
      <p:sp>
        <p:nvSpPr>
          <p:cNvPr id="20496" name="Text Box 37"/>
          <p:cNvSpPr txBox="1">
            <a:spLocks noChangeArrowheads="1"/>
          </p:cNvSpPr>
          <p:nvPr/>
        </p:nvSpPr>
        <p:spPr bwMode="auto">
          <a:xfrm>
            <a:off x="7778750" y="911225"/>
            <a:ext cx="931863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/>
            <a:r>
              <a:rPr lang="ru-RU" sz="2800" b="1"/>
              <a:t>=NН </a:t>
            </a:r>
          </a:p>
        </p:txBody>
      </p:sp>
      <p:sp>
        <p:nvSpPr>
          <p:cNvPr id="20497" name="Text Box 38"/>
          <p:cNvSpPr txBox="1">
            <a:spLocks noChangeArrowheads="1"/>
          </p:cNvSpPr>
          <p:nvPr/>
        </p:nvSpPr>
        <p:spPr bwMode="auto">
          <a:xfrm>
            <a:off x="4813300" y="1881188"/>
            <a:ext cx="53975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/>
            <a:r>
              <a:rPr lang="ru-RU" sz="2800" b="1">
                <a:sym typeface="Symbol" panose="05050102010706020507" pitchFamily="18" charset="2"/>
              </a:rPr>
              <a:t>L-</a:t>
            </a:r>
          </a:p>
        </p:txBody>
      </p:sp>
      <p:sp>
        <p:nvSpPr>
          <p:cNvPr id="20498" name="Text Box 39"/>
          <p:cNvSpPr txBox="1">
            <a:spLocks noChangeArrowheads="1"/>
          </p:cNvSpPr>
          <p:nvPr/>
        </p:nvSpPr>
        <p:spPr bwMode="auto">
          <a:xfrm>
            <a:off x="5241925" y="1789113"/>
            <a:ext cx="1374775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/>
            <a:r>
              <a:rPr lang="ru-RU" sz="2800" b="1" u="sng"/>
              <a:t>пролин</a:t>
            </a:r>
          </a:p>
        </p:txBody>
      </p:sp>
      <p:sp>
        <p:nvSpPr>
          <p:cNvPr id="20499" name="Text Box 40"/>
          <p:cNvSpPr txBox="1">
            <a:spLocks noChangeArrowheads="1"/>
          </p:cNvSpPr>
          <p:nvPr/>
        </p:nvSpPr>
        <p:spPr bwMode="auto">
          <a:xfrm>
            <a:off x="5559425" y="2103438"/>
            <a:ext cx="765175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/>
            <a:r>
              <a:rPr lang="ru-RU" sz="2800" b="1"/>
              <a:t>про</a:t>
            </a:r>
          </a:p>
        </p:txBody>
      </p:sp>
      <p:sp>
        <p:nvSpPr>
          <p:cNvPr id="20500" name="Text Box 41"/>
          <p:cNvSpPr txBox="1">
            <a:spLocks noChangeArrowheads="1"/>
          </p:cNvSpPr>
          <p:nvPr/>
        </p:nvSpPr>
        <p:spPr bwMode="auto">
          <a:xfrm>
            <a:off x="4708525" y="2551113"/>
            <a:ext cx="3371850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/>
            <a:r>
              <a:rPr lang="ru-RU" sz="2800" b="1"/>
              <a:t>(</a:t>
            </a:r>
            <a:r>
              <a:rPr lang="ru-RU" sz="2800"/>
              <a:t>пиролидин-2-карбо-</a:t>
            </a:r>
          </a:p>
          <a:p>
            <a:pPr algn="l"/>
            <a:r>
              <a:rPr lang="ru-RU" sz="2800"/>
              <a:t>новая кислота)</a:t>
            </a:r>
          </a:p>
        </p:txBody>
      </p:sp>
      <p:sp>
        <p:nvSpPr>
          <p:cNvPr id="20501" name="Text Box 2"/>
          <p:cNvSpPr txBox="1">
            <a:spLocks noChangeArrowheads="1"/>
          </p:cNvSpPr>
          <p:nvPr/>
        </p:nvSpPr>
        <p:spPr bwMode="auto">
          <a:xfrm>
            <a:off x="2085975" y="4011613"/>
            <a:ext cx="18415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/>
            <a:endParaRPr lang="ru-RU" sz="2800" b="1"/>
          </a:p>
        </p:txBody>
      </p:sp>
      <p:sp>
        <p:nvSpPr>
          <p:cNvPr id="20502" name="Line 3"/>
          <p:cNvSpPr>
            <a:spLocks noChangeShapeType="1"/>
          </p:cNvSpPr>
          <p:nvPr/>
        </p:nvSpPr>
        <p:spPr bwMode="auto">
          <a:xfrm>
            <a:off x="1660525" y="4235450"/>
            <a:ext cx="990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0503" name="Line 4"/>
          <p:cNvSpPr>
            <a:spLocks noChangeShapeType="1"/>
          </p:cNvSpPr>
          <p:nvPr/>
        </p:nvSpPr>
        <p:spPr bwMode="auto">
          <a:xfrm>
            <a:off x="1660525" y="4235450"/>
            <a:ext cx="0" cy="990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0504" name="Line 5"/>
          <p:cNvSpPr>
            <a:spLocks noChangeShapeType="1"/>
          </p:cNvSpPr>
          <p:nvPr/>
        </p:nvSpPr>
        <p:spPr bwMode="auto">
          <a:xfrm>
            <a:off x="2651125" y="4235450"/>
            <a:ext cx="0" cy="990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0505" name="Line 6"/>
          <p:cNvSpPr>
            <a:spLocks noChangeShapeType="1"/>
          </p:cNvSpPr>
          <p:nvPr/>
        </p:nvSpPr>
        <p:spPr bwMode="auto">
          <a:xfrm flipH="1">
            <a:off x="2117725" y="5226050"/>
            <a:ext cx="5334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0506" name="Line 7"/>
          <p:cNvSpPr>
            <a:spLocks noChangeShapeType="1"/>
          </p:cNvSpPr>
          <p:nvPr/>
        </p:nvSpPr>
        <p:spPr bwMode="auto">
          <a:xfrm>
            <a:off x="1660525" y="5226050"/>
            <a:ext cx="5334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0507" name="Text Box 8"/>
          <p:cNvSpPr txBox="1">
            <a:spLocks noChangeArrowheads="1"/>
          </p:cNvSpPr>
          <p:nvPr/>
        </p:nvSpPr>
        <p:spPr bwMode="auto">
          <a:xfrm>
            <a:off x="1933575" y="5468938"/>
            <a:ext cx="71755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/>
            <a:r>
              <a:rPr lang="ru-RU" sz="2800" b="1"/>
              <a:t>NН</a:t>
            </a:r>
          </a:p>
        </p:txBody>
      </p:sp>
      <p:sp>
        <p:nvSpPr>
          <p:cNvPr id="20508" name="Text Box 9"/>
          <p:cNvSpPr txBox="1">
            <a:spLocks noChangeArrowheads="1"/>
          </p:cNvSpPr>
          <p:nvPr/>
        </p:nvSpPr>
        <p:spPr bwMode="auto">
          <a:xfrm>
            <a:off x="2635250" y="3921125"/>
            <a:ext cx="1841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/>
            <a:endParaRPr lang="ru-RU" sz="2800" b="1"/>
          </a:p>
        </p:txBody>
      </p:sp>
      <p:sp>
        <p:nvSpPr>
          <p:cNvPr id="20509" name="Text Box 11"/>
          <p:cNvSpPr txBox="1">
            <a:spLocks noChangeArrowheads="1"/>
          </p:cNvSpPr>
          <p:nvPr/>
        </p:nvSpPr>
        <p:spPr bwMode="auto">
          <a:xfrm>
            <a:off x="363538" y="4021138"/>
            <a:ext cx="1389062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/>
            <a:r>
              <a:rPr lang="ru-RU" sz="2800" b="1"/>
              <a:t>НО-СН</a:t>
            </a:r>
          </a:p>
        </p:txBody>
      </p:sp>
      <p:sp>
        <p:nvSpPr>
          <p:cNvPr id="20510" name="Text Box 12"/>
          <p:cNvSpPr txBox="1">
            <a:spLocks noChangeArrowheads="1"/>
          </p:cNvSpPr>
          <p:nvPr/>
        </p:nvSpPr>
        <p:spPr bwMode="auto">
          <a:xfrm>
            <a:off x="838200" y="4949825"/>
            <a:ext cx="8382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/>
            <a:r>
              <a:rPr lang="ru-RU" sz="2800" b="1"/>
              <a:t>Н</a:t>
            </a:r>
            <a:r>
              <a:rPr lang="ru-RU" sz="2800" b="1" baseline="-25000"/>
              <a:t>2</a:t>
            </a:r>
            <a:r>
              <a:rPr lang="ru-RU" sz="2800" b="1"/>
              <a:t>С</a:t>
            </a:r>
          </a:p>
        </p:txBody>
      </p:sp>
      <p:sp>
        <p:nvSpPr>
          <p:cNvPr id="20511" name="Text Box 13"/>
          <p:cNvSpPr txBox="1">
            <a:spLocks noChangeArrowheads="1"/>
          </p:cNvSpPr>
          <p:nvPr/>
        </p:nvSpPr>
        <p:spPr bwMode="auto">
          <a:xfrm>
            <a:off x="2590800" y="3944938"/>
            <a:ext cx="8382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/>
            <a:r>
              <a:rPr lang="ru-RU" sz="2800" b="1"/>
              <a:t>СН</a:t>
            </a:r>
            <a:r>
              <a:rPr lang="ru-RU" sz="2800" b="1" baseline="-25000"/>
              <a:t>2</a:t>
            </a:r>
            <a:endParaRPr lang="ru-RU" sz="2800" b="1"/>
          </a:p>
        </p:txBody>
      </p:sp>
      <p:sp>
        <p:nvSpPr>
          <p:cNvPr id="20512" name="Text Box 14"/>
          <p:cNvSpPr txBox="1">
            <a:spLocks noChangeArrowheads="1"/>
          </p:cNvSpPr>
          <p:nvPr/>
        </p:nvSpPr>
        <p:spPr bwMode="auto">
          <a:xfrm>
            <a:off x="2590800" y="4949825"/>
            <a:ext cx="192246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/>
            <a:r>
              <a:rPr lang="ru-RU" sz="2800" b="1"/>
              <a:t>СН-СООН</a:t>
            </a:r>
          </a:p>
        </p:txBody>
      </p:sp>
      <p:sp>
        <p:nvSpPr>
          <p:cNvPr id="20513" name="Text Box 15"/>
          <p:cNvSpPr txBox="1">
            <a:spLocks noChangeArrowheads="1"/>
          </p:cNvSpPr>
          <p:nvPr/>
        </p:nvSpPr>
        <p:spPr bwMode="auto">
          <a:xfrm>
            <a:off x="4251325" y="4164013"/>
            <a:ext cx="18415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/>
            <a:endParaRPr lang="ru-RU" sz="2800" b="1"/>
          </a:p>
        </p:txBody>
      </p:sp>
      <p:sp>
        <p:nvSpPr>
          <p:cNvPr id="20514" name="Text Box 16"/>
          <p:cNvSpPr txBox="1">
            <a:spLocks noChangeArrowheads="1"/>
          </p:cNvSpPr>
          <p:nvPr/>
        </p:nvSpPr>
        <p:spPr bwMode="auto">
          <a:xfrm>
            <a:off x="4889500" y="4027488"/>
            <a:ext cx="53975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/>
            <a:r>
              <a:rPr lang="ru-RU" sz="2800" b="1">
                <a:sym typeface="Symbol" panose="05050102010706020507" pitchFamily="18" charset="2"/>
              </a:rPr>
              <a:t>L-</a:t>
            </a:r>
          </a:p>
        </p:txBody>
      </p:sp>
      <p:sp>
        <p:nvSpPr>
          <p:cNvPr id="20515" name="Text Box 17"/>
          <p:cNvSpPr txBox="1">
            <a:spLocks noChangeArrowheads="1"/>
          </p:cNvSpPr>
          <p:nvPr/>
        </p:nvSpPr>
        <p:spPr bwMode="auto">
          <a:xfrm>
            <a:off x="5241925" y="3935413"/>
            <a:ext cx="2119313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/>
            <a:r>
              <a:rPr lang="ru-RU" sz="2800" b="1" u="sng"/>
              <a:t>оксипролин</a:t>
            </a:r>
          </a:p>
        </p:txBody>
      </p:sp>
      <p:sp>
        <p:nvSpPr>
          <p:cNvPr id="20516" name="Text Box 18"/>
          <p:cNvSpPr txBox="1">
            <a:spLocks noChangeArrowheads="1"/>
          </p:cNvSpPr>
          <p:nvPr/>
        </p:nvSpPr>
        <p:spPr bwMode="auto">
          <a:xfrm>
            <a:off x="5762625" y="4264025"/>
            <a:ext cx="94297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/>
            <a:r>
              <a:rPr lang="ru-RU" sz="2800" b="1"/>
              <a:t>опро</a:t>
            </a:r>
          </a:p>
        </p:txBody>
      </p:sp>
      <p:sp>
        <p:nvSpPr>
          <p:cNvPr id="20517" name="Text Box 19"/>
          <p:cNvSpPr txBox="1">
            <a:spLocks noChangeArrowheads="1"/>
          </p:cNvSpPr>
          <p:nvPr/>
        </p:nvSpPr>
        <p:spPr bwMode="auto">
          <a:xfrm>
            <a:off x="4708525" y="4706938"/>
            <a:ext cx="3602038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/>
            <a:r>
              <a:rPr lang="ru-RU" sz="2800" b="1"/>
              <a:t>(</a:t>
            </a:r>
            <a:r>
              <a:rPr lang="ru-RU" sz="2800"/>
              <a:t>4-оксипиролидин-</a:t>
            </a:r>
          </a:p>
          <a:p>
            <a:pPr algn="l"/>
            <a:r>
              <a:rPr lang="ru-RU" sz="2800"/>
              <a:t>2-карбоновая кислота</a:t>
            </a:r>
            <a:r>
              <a:rPr lang="ru-RU" sz="2800" b="1"/>
              <a:t>)</a:t>
            </a:r>
          </a:p>
        </p:txBody>
      </p:sp>
    </p:spTree>
  </p:cSld>
  <p:clrMapOvr>
    <a:masterClrMapping/>
  </p:clrMapOvr>
  <p:transition spd="slow">
    <p:zoom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2"/>
          <p:cNvSpPr txBox="1">
            <a:spLocks noChangeArrowheads="1"/>
          </p:cNvSpPr>
          <p:nvPr/>
        </p:nvSpPr>
        <p:spPr bwMode="auto">
          <a:xfrm>
            <a:off x="709684" y="2007861"/>
            <a:ext cx="7915702" cy="28645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0000" tIns="46800" rIns="90000" bIns="46800" anchor="ctr">
            <a:spAutoFit/>
          </a:bodyPr>
          <a:lstStyle>
            <a:lvl1pPr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just"/>
            <a:r>
              <a:rPr lang="ru-RU" sz="3600" b="1" dirty="0">
                <a:solidFill>
                  <a:srgbClr val="FF3300"/>
                </a:solidFill>
              </a:rPr>
              <a:t>Белки </a:t>
            </a:r>
            <a:r>
              <a:rPr lang="ru-RU" sz="3600" b="1" dirty="0" smtClean="0">
                <a:solidFill>
                  <a:srgbClr val="FF3300"/>
                </a:solidFill>
              </a:rPr>
              <a:t>(протеины) </a:t>
            </a:r>
            <a:r>
              <a:rPr lang="ru-RU" sz="3600" dirty="0" smtClean="0"/>
              <a:t>– высокомолекулярные органические азотсодержащие вещества, которые </a:t>
            </a:r>
            <a:r>
              <a:rPr lang="ru-RU" sz="3600" dirty="0"/>
              <a:t>при гидролизе распадаются </a:t>
            </a:r>
            <a:r>
              <a:rPr lang="ru-RU" sz="3600" dirty="0" smtClean="0"/>
              <a:t>на аминокислоты </a:t>
            </a:r>
            <a:r>
              <a:rPr lang="ru-RU" sz="3600" dirty="0"/>
              <a:t>(</a:t>
            </a:r>
            <a:r>
              <a:rPr lang="ru-RU" sz="3600" dirty="0" err="1"/>
              <a:t>амк</a:t>
            </a:r>
            <a:r>
              <a:rPr lang="ru-RU" sz="3600" dirty="0"/>
              <a:t>-ты). </a:t>
            </a:r>
          </a:p>
        </p:txBody>
      </p:sp>
    </p:spTree>
  </p:cSld>
  <p:clrMapOvr>
    <a:masterClrMapping/>
  </p:clrMapOvr>
  <p:transition spd="slow">
    <p:blinds dir="vert"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5786" y="285299"/>
            <a:ext cx="8420668" cy="61247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ru-RU" sz="2800" dirty="0">
                <a:ea typeface="Times New Roman" panose="02020603050405020304" pitchFamily="18" charset="0"/>
              </a:rPr>
              <a:t>Применяется классификация аминокислот на основе полярности их радикалов</a:t>
            </a:r>
          </a:p>
          <a:p>
            <a:pPr algn="just">
              <a:spcAft>
                <a:spcPts val="0"/>
              </a:spcAft>
            </a:pPr>
            <a:r>
              <a:rPr lang="ru-RU" sz="2800" b="1" dirty="0">
                <a:ea typeface="Times New Roman" panose="02020603050405020304" pitchFamily="18" charset="0"/>
              </a:rPr>
              <a:t>Неполярные радикалы</a:t>
            </a:r>
            <a:endParaRPr lang="ru-RU" sz="2800" dirty="0"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ru-RU" sz="2800" dirty="0" err="1">
                <a:ea typeface="Times New Roman" panose="02020603050405020304" pitchFamily="18" charset="0"/>
              </a:rPr>
              <a:t>аланин</a:t>
            </a:r>
            <a:r>
              <a:rPr lang="ru-RU" sz="2800" dirty="0">
                <a:ea typeface="Times New Roman" panose="02020603050405020304" pitchFamily="18" charset="0"/>
              </a:rPr>
              <a:t> 	глицин 	</a:t>
            </a:r>
            <a:r>
              <a:rPr lang="ru-RU" sz="2800" dirty="0" err="1">
                <a:ea typeface="Times New Roman" panose="02020603050405020304" pitchFamily="18" charset="0"/>
              </a:rPr>
              <a:t>валин</a:t>
            </a:r>
            <a:r>
              <a:rPr lang="ru-RU" sz="2800" dirty="0">
                <a:ea typeface="Times New Roman" panose="02020603050405020304" pitchFamily="18" charset="0"/>
              </a:rPr>
              <a:t> 	лейцин 	изолейцин 	     </a:t>
            </a:r>
            <a:r>
              <a:rPr lang="ru-RU" sz="2800" dirty="0" err="1">
                <a:ea typeface="Times New Roman" panose="02020603050405020304" pitchFamily="18" charset="0"/>
              </a:rPr>
              <a:t>пролин</a:t>
            </a:r>
            <a:endParaRPr lang="ru-RU" sz="2800" dirty="0"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ru-RU" sz="2800" b="1" dirty="0">
                <a:ea typeface="Times New Roman" panose="02020603050405020304" pitchFamily="18" charset="0"/>
              </a:rPr>
              <a:t>Незаряженные полярные радикалы</a:t>
            </a:r>
            <a:endParaRPr lang="ru-RU" sz="2800" dirty="0"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ru-RU" sz="2800" dirty="0">
                <a:ea typeface="Times New Roman" panose="02020603050405020304" pitchFamily="18" charset="0"/>
              </a:rPr>
              <a:t>метионин 	</a:t>
            </a:r>
            <a:r>
              <a:rPr lang="ru-RU" sz="2800" dirty="0" err="1">
                <a:ea typeface="Times New Roman" panose="02020603050405020304" pitchFamily="18" charset="0"/>
              </a:rPr>
              <a:t>серин</a:t>
            </a:r>
            <a:r>
              <a:rPr lang="ru-RU" sz="2800" dirty="0">
                <a:ea typeface="Times New Roman" panose="02020603050405020304" pitchFamily="18" charset="0"/>
              </a:rPr>
              <a:t> 	</a:t>
            </a:r>
            <a:r>
              <a:rPr lang="ru-RU" sz="2800" dirty="0" err="1">
                <a:ea typeface="Times New Roman" panose="02020603050405020304" pitchFamily="18" charset="0"/>
              </a:rPr>
              <a:t>треонин</a:t>
            </a:r>
            <a:r>
              <a:rPr lang="ru-RU" sz="2800" dirty="0">
                <a:ea typeface="Times New Roman" panose="02020603050405020304" pitchFamily="18" charset="0"/>
              </a:rPr>
              <a:t> 	цистеин 	аспарагин 	     </a:t>
            </a:r>
            <a:r>
              <a:rPr lang="ru-RU" sz="2800" dirty="0" err="1">
                <a:ea typeface="Times New Roman" panose="02020603050405020304" pitchFamily="18" charset="0"/>
              </a:rPr>
              <a:t>глутамин</a:t>
            </a:r>
            <a:endParaRPr lang="ru-RU" sz="2800" dirty="0"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ru-RU" sz="2800" b="1" dirty="0">
                <a:ea typeface="Times New Roman" panose="02020603050405020304" pitchFamily="18" charset="0"/>
              </a:rPr>
              <a:t>Положительно заряженные</a:t>
            </a:r>
            <a:endParaRPr lang="ru-RU" sz="2800" dirty="0"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ru-RU" sz="2800" dirty="0">
                <a:ea typeface="Times New Roman" panose="02020603050405020304" pitchFamily="18" charset="0"/>
              </a:rPr>
              <a:t>лизин 	аргинин 	гистидин</a:t>
            </a:r>
          </a:p>
          <a:p>
            <a:pPr algn="just">
              <a:spcAft>
                <a:spcPts val="0"/>
              </a:spcAft>
            </a:pPr>
            <a:r>
              <a:rPr lang="ru-RU" sz="2800" b="1" dirty="0">
                <a:ea typeface="Times New Roman" panose="02020603050405020304" pitchFamily="18" charset="0"/>
              </a:rPr>
              <a:t>Отрицательно заряженные радикалы</a:t>
            </a:r>
            <a:endParaRPr lang="ru-RU" sz="2800" dirty="0"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ru-RU" sz="2800" dirty="0">
                <a:ea typeface="Times New Roman" panose="02020603050405020304" pitchFamily="18" charset="0"/>
              </a:rPr>
              <a:t>аспарагиновая кислота 		</a:t>
            </a:r>
            <a:r>
              <a:rPr lang="ru-RU" sz="2800" dirty="0" err="1">
                <a:ea typeface="Times New Roman" panose="02020603050405020304" pitchFamily="18" charset="0"/>
              </a:rPr>
              <a:t>глутаминовая</a:t>
            </a:r>
            <a:r>
              <a:rPr lang="ru-RU" sz="2800" dirty="0">
                <a:ea typeface="Times New Roman" panose="02020603050405020304" pitchFamily="18" charset="0"/>
              </a:rPr>
              <a:t> кислота</a:t>
            </a:r>
          </a:p>
          <a:p>
            <a:pPr algn="just">
              <a:spcAft>
                <a:spcPts val="0"/>
              </a:spcAft>
            </a:pPr>
            <a:r>
              <a:rPr lang="ru-RU" sz="2800" b="1" dirty="0">
                <a:ea typeface="Times New Roman" panose="02020603050405020304" pitchFamily="18" charset="0"/>
              </a:rPr>
              <a:t>Ароматические радикалы</a:t>
            </a:r>
            <a:endParaRPr lang="ru-RU" sz="2800" dirty="0"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ru-RU" sz="2800" dirty="0" err="1">
                <a:ea typeface="Times New Roman" panose="02020603050405020304" pitchFamily="18" charset="0"/>
              </a:rPr>
              <a:t>фенилаланин</a:t>
            </a:r>
            <a:r>
              <a:rPr lang="ru-RU" sz="2800" dirty="0">
                <a:ea typeface="Times New Roman" panose="02020603050405020304" pitchFamily="18" charset="0"/>
              </a:rPr>
              <a:t> 	тирозин 	триптофан</a:t>
            </a:r>
          </a:p>
        </p:txBody>
      </p:sp>
    </p:spTree>
    <p:extLst>
      <p:ext uri="{BB962C8B-B14F-4D97-AF65-F5344CB8AC3E}">
        <p14:creationId xmlns:p14="http://schemas.microsoft.com/office/powerpoint/2010/main" val="1773954001"/>
      </p:ext>
    </p:extLst>
  </p:cSld>
  <p:clrMapOvr>
    <a:masterClrMapping/>
  </p:clrMapOvr>
  <p:transition spd="slow">
    <p:blinds dir="vert"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580030" y="287152"/>
            <a:ext cx="8011236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>
                <a:ea typeface="Times New Roman" panose="02020603050405020304" pitchFamily="18" charset="0"/>
              </a:rPr>
              <a:t>Применение аминокислот в лечебной практике, пищевой промышлености и сельском хозяйстве </a:t>
            </a:r>
            <a:endParaRPr lang="ru-RU" sz="28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286604" y="1241259"/>
            <a:ext cx="8625384" cy="5170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ru-RU" sz="2200" b="1" dirty="0" err="1">
                <a:ea typeface="Times New Roman" panose="02020603050405020304" pitchFamily="18" charset="0"/>
              </a:rPr>
              <a:t>Глутаминовая</a:t>
            </a:r>
            <a:r>
              <a:rPr lang="ru-RU" sz="2200" b="1" dirty="0">
                <a:ea typeface="Times New Roman" panose="02020603050405020304" pitchFamily="18" charset="0"/>
              </a:rPr>
              <a:t> кислота</a:t>
            </a:r>
            <a:r>
              <a:rPr lang="ru-RU" sz="2200" dirty="0">
                <a:ea typeface="Times New Roman" panose="02020603050405020304" pitchFamily="18" charset="0"/>
              </a:rPr>
              <a:t> – данная аминокислота применяется в психиатрии, при лечении эпилепсии и особенно у детей для лечения слабоумия и после родовых травм. </a:t>
            </a:r>
            <a:r>
              <a:rPr lang="ru-RU" sz="2200" dirty="0" smtClean="0">
                <a:ea typeface="Times New Roman" panose="02020603050405020304" pitchFamily="18" charset="0"/>
              </a:rPr>
              <a:t>Эффективным </a:t>
            </a:r>
            <a:r>
              <a:rPr lang="ru-RU" sz="2200" dirty="0">
                <a:ea typeface="Times New Roman" panose="02020603050405020304" pitchFamily="18" charset="0"/>
              </a:rPr>
              <a:t>препаратом является производное </a:t>
            </a:r>
            <a:r>
              <a:rPr lang="ru-RU" sz="2200" dirty="0" err="1">
                <a:ea typeface="Times New Roman" panose="02020603050405020304" pitchFamily="18" charset="0"/>
              </a:rPr>
              <a:t>глутаминовой</a:t>
            </a:r>
            <a:r>
              <a:rPr lang="ru-RU" sz="2200" dirty="0">
                <a:ea typeface="Times New Roman" panose="02020603050405020304" pitchFamily="18" charset="0"/>
              </a:rPr>
              <a:t> кислоты – гамма-аминомасляная кислота (ГАМК). ГАМК тормозит передачу нервного импульса в синапсах центральной нервной системы (ЦНС), влияет на обмен глюкозы, тканевое дыхание и окислительное </a:t>
            </a:r>
            <a:r>
              <a:rPr lang="ru-RU" sz="2200" dirty="0" err="1">
                <a:ea typeface="Times New Roman" panose="02020603050405020304" pitchFamily="18" charset="0"/>
              </a:rPr>
              <a:t>фосфорилирование</a:t>
            </a:r>
            <a:r>
              <a:rPr lang="ru-RU" sz="2200" dirty="0">
                <a:ea typeface="Times New Roman" panose="02020603050405020304" pitchFamily="18" charset="0"/>
              </a:rPr>
              <a:t> в головном мозге. </a:t>
            </a:r>
            <a:r>
              <a:rPr lang="ru-RU" sz="2200" dirty="0" smtClean="0">
                <a:ea typeface="Times New Roman" panose="02020603050405020304" pitchFamily="18" charset="0"/>
              </a:rPr>
              <a:t>Входит </a:t>
            </a:r>
            <a:r>
              <a:rPr lang="ru-RU" sz="2200" dirty="0">
                <a:ea typeface="Times New Roman" panose="02020603050405020304" pitchFamily="18" charset="0"/>
              </a:rPr>
              <a:t>в состав препарата – «</a:t>
            </a:r>
            <a:r>
              <a:rPr lang="ru-RU" sz="2200" dirty="0" err="1">
                <a:ea typeface="Times New Roman" panose="02020603050405020304" pitchFamily="18" charset="0"/>
              </a:rPr>
              <a:t>Гаммалон</a:t>
            </a:r>
            <a:r>
              <a:rPr lang="ru-RU" sz="2200" dirty="0">
                <a:ea typeface="Times New Roman" panose="02020603050405020304" pitchFamily="18" charset="0"/>
              </a:rPr>
              <a:t>» (</a:t>
            </a:r>
            <a:r>
              <a:rPr lang="ru-RU" sz="2200" dirty="0" err="1">
                <a:ea typeface="Times New Roman" panose="02020603050405020304" pitchFamily="18" charset="0"/>
              </a:rPr>
              <a:t>аминолон</a:t>
            </a:r>
            <a:r>
              <a:rPr lang="ru-RU" sz="2200" dirty="0">
                <a:ea typeface="Times New Roman" panose="02020603050405020304" pitchFamily="18" charset="0"/>
              </a:rPr>
              <a:t>), применяемый при нарушении мозгового кровообращения после инсульта, при атеросклерозе сосудов головного мозга, потере памяти.</a:t>
            </a:r>
          </a:p>
          <a:p>
            <a:pPr algn="just">
              <a:spcAft>
                <a:spcPts val="0"/>
              </a:spcAft>
            </a:pPr>
            <a:r>
              <a:rPr lang="ru-RU" sz="2200" b="1" dirty="0">
                <a:ea typeface="Times New Roman" panose="02020603050405020304" pitchFamily="18" charset="0"/>
              </a:rPr>
              <a:t>Аспарагиновая кислота</a:t>
            </a:r>
            <a:r>
              <a:rPr lang="ru-RU" sz="2200" dirty="0">
                <a:ea typeface="Times New Roman" panose="02020603050405020304" pitchFamily="18" charset="0"/>
              </a:rPr>
              <a:t> – способствует повышению потребления кислорода сердечной мышцей, обладает </a:t>
            </a:r>
            <a:r>
              <a:rPr lang="ru-RU" sz="2200" dirty="0" err="1">
                <a:ea typeface="Times New Roman" panose="02020603050405020304" pitchFamily="18" charset="0"/>
              </a:rPr>
              <a:t>антитератогенным</a:t>
            </a:r>
            <a:r>
              <a:rPr lang="ru-RU" sz="2200" dirty="0">
                <a:ea typeface="Times New Roman" panose="02020603050405020304" pitchFamily="18" charset="0"/>
              </a:rPr>
              <a:t> действием. В кардиологии применяют препарат «</a:t>
            </a:r>
            <a:r>
              <a:rPr lang="ru-RU" sz="2200" dirty="0" err="1">
                <a:ea typeface="Times New Roman" panose="02020603050405020304" pitchFamily="18" charset="0"/>
              </a:rPr>
              <a:t>Панангин</a:t>
            </a:r>
            <a:r>
              <a:rPr lang="ru-RU" sz="2200" dirty="0">
                <a:ea typeface="Times New Roman" panose="02020603050405020304" pitchFamily="18" charset="0"/>
              </a:rPr>
              <a:t>» - содержит </a:t>
            </a:r>
            <a:r>
              <a:rPr lang="ru-RU" sz="2200" dirty="0" err="1">
                <a:ea typeface="Times New Roman" panose="02020603050405020304" pitchFamily="18" charset="0"/>
              </a:rPr>
              <a:t>аспартат</a:t>
            </a:r>
            <a:r>
              <a:rPr lang="ru-RU" sz="2200" dirty="0">
                <a:ea typeface="Times New Roman" panose="02020603050405020304" pitchFamily="18" charset="0"/>
              </a:rPr>
              <a:t> калия и </a:t>
            </a:r>
            <a:r>
              <a:rPr lang="ru-RU" sz="2200" dirty="0" err="1">
                <a:ea typeface="Times New Roman" panose="02020603050405020304" pitchFamily="18" charset="0"/>
              </a:rPr>
              <a:t>аспартат</a:t>
            </a:r>
            <a:r>
              <a:rPr lang="ru-RU" sz="2200" dirty="0">
                <a:ea typeface="Times New Roman" panose="02020603050405020304" pitchFamily="18" charset="0"/>
              </a:rPr>
              <a:t> магния – применяется для лечения различного рода аритмий, а также ишемической болезни сердца</a:t>
            </a:r>
            <a:r>
              <a:rPr lang="ru-RU" sz="2200" dirty="0" smtClean="0">
                <a:ea typeface="Times New Roman" panose="02020603050405020304" pitchFamily="18" charset="0"/>
              </a:rPr>
              <a:t>.</a:t>
            </a:r>
            <a:endParaRPr lang="ru-RU" sz="2200" dirty="0"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34067310"/>
      </p:ext>
    </p:extLst>
  </p:cSld>
  <p:clrMapOvr>
    <a:masterClrMapping/>
  </p:clrMapOvr>
  <p:transition spd="slow">
    <p:blinds dir="vert"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00251" y="210026"/>
            <a:ext cx="8447964" cy="63709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ru-RU" sz="2400" b="1" dirty="0">
                <a:ea typeface="Times New Roman" panose="02020603050405020304" pitchFamily="18" charset="0"/>
              </a:rPr>
              <a:t>Метионин</a:t>
            </a:r>
            <a:r>
              <a:rPr lang="ru-RU" sz="2400" dirty="0">
                <a:ea typeface="Times New Roman" panose="02020603050405020304" pitchFamily="18" charset="0"/>
              </a:rPr>
              <a:t> – в биохимических процессах используется как </a:t>
            </a:r>
            <a:r>
              <a:rPr lang="ru-RU" sz="2400" dirty="0" err="1">
                <a:ea typeface="Times New Roman" panose="02020603050405020304" pitchFamily="18" charset="0"/>
              </a:rPr>
              <a:t>метилирующий</a:t>
            </a:r>
            <a:r>
              <a:rPr lang="ru-RU" sz="2400" dirty="0">
                <a:ea typeface="Times New Roman" panose="02020603050405020304" pitchFamily="18" charset="0"/>
              </a:rPr>
              <a:t> агент, например, синтез </a:t>
            </a:r>
            <a:r>
              <a:rPr lang="ru-RU" sz="2400" dirty="0" smtClean="0">
                <a:ea typeface="Times New Roman" panose="02020603050405020304" pitchFamily="18" charset="0"/>
              </a:rPr>
              <a:t>холина. </a:t>
            </a:r>
            <a:r>
              <a:rPr lang="ru-RU" sz="2400" dirty="0">
                <a:ea typeface="Times New Roman" panose="02020603050405020304" pitchFamily="18" charset="0"/>
              </a:rPr>
              <a:t>Защищает организм при отравлениях бактериальными эндотоксинами и некоторыми другими ядами, поэтому используется как протектор от токсических веществ окружающей среды. Обладает радиопротекторными свойствами. Применяется в геронтологии в качестве профилактического средства. Фармацевтической промышленностью выпускается одноименный препарат «Метионин». </a:t>
            </a:r>
          </a:p>
          <a:p>
            <a:pPr algn="just">
              <a:spcAft>
                <a:spcPts val="0"/>
              </a:spcAft>
            </a:pPr>
            <a:r>
              <a:rPr lang="ru-RU" sz="2400" b="1" dirty="0">
                <a:ea typeface="Times New Roman" panose="02020603050405020304" pitchFamily="18" charset="0"/>
              </a:rPr>
              <a:t>Глицин</a:t>
            </a:r>
            <a:r>
              <a:rPr lang="ru-RU" sz="2400" dirty="0">
                <a:ea typeface="Times New Roman" panose="02020603050405020304" pitchFamily="18" charset="0"/>
              </a:rPr>
              <a:t>, обладает схожим действием, как и ГАМК, являясь медиатором торможения в ЦНС. Применяется для лечения хронического алкоголизма. Производное глицина – бетаин – является эффективным </a:t>
            </a:r>
            <a:r>
              <a:rPr lang="ru-RU" sz="2400" dirty="0" err="1">
                <a:ea typeface="Times New Roman" panose="02020603050405020304" pitchFamily="18" charset="0"/>
              </a:rPr>
              <a:t>гепатопротектором</a:t>
            </a:r>
            <a:r>
              <a:rPr lang="ru-RU" sz="2400" dirty="0">
                <a:ea typeface="Times New Roman" panose="02020603050405020304" pitchFamily="18" charset="0"/>
              </a:rPr>
              <a:t>, улучшает процессы пищеварения.</a:t>
            </a:r>
          </a:p>
          <a:p>
            <a:pPr algn="just">
              <a:spcAft>
                <a:spcPts val="0"/>
              </a:spcAft>
            </a:pPr>
            <a:r>
              <a:rPr lang="ru-RU" sz="2400" b="1" dirty="0">
                <a:ea typeface="Times New Roman" panose="02020603050405020304" pitchFamily="18" charset="0"/>
              </a:rPr>
              <a:t>Валин</a:t>
            </a:r>
            <a:r>
              <a:rPr lang="ru-RU" sz="2400" dirty="0">
                <a:ea typeface="Times New Roman" panose="02020603050405020304" pitchFamily="18" charset="0"/>
              </a:rPr>
              <a:t> является хорошим комплексообразователем для радионуклидов и их выведения из организма, применяется в составе комплексонов для связывания радионуклидов</a:t>
            </a:r>
            <a:r>
              <a:rPr lang="ru-RU" sz="2400" dirty="0" smtClean="0">
                <a:ea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064044657"/>
      </p:ext>
    </p:extLst>
  </p:cSld>
  <p:clrMapOvr>
    <a:masterClrMapping/>
  </p:clrMapOvr>
  <p:transition spd="slow">
    <p:blinds dir="vert"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41193" y="233573"/>
            <a:ext cx="8447965" cy="62478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ru-RU" dirty="0">
                <a:ea typeface="Times New Roman" panose="02020603050405020304" pitchFamily="18" charset="0"/>
              </a:rPr>
              <a:t>Широко применение аминокислот в качестве пищевых добавок улучшающих питательную ценность продуктов и придавая им определенные вкусовые свойства. </a:t>
            </a:r>
            <a:r>
              <a:rPr lang="ru-RU" b="1" dirty="0" err="1">
                <a:ea typeface="Times New Roman" panose="02020603050405020304" pitchFamily="18" charset="0"/>
              </a:rPr>
              <a:t>Глутаминовая</a:t>
            </a:r>
            <a:r>
              <a:rPr lang="ru-RU" b="1" dirty="0">
                <a:ea typeface="Times New Roman" panose="02020603050405020304" pitchFamily="18" charset="0"/>
              </a:rPr>
              <a:t> кислота</a:t>
            </a:r>
            <a:r>
              <a:rPr lang="ru-RU" dirty="0">
                <a:ea typeface="Times New Roman" panose="02020603050405020304" pitchFamily="18" charset="0"/>
              </a:rPr>
              <a:t> улучшает вкусовые качества мясных продуктов, один из немало важных ингредиентов при консервировании, переработке и заморозке. Другие аминокислоты также могут быть использованы для улучшения вкусовых качеств тех или иных продуктов. Термическая обработка пищи в присутствии таких аминокислот как </a:t>
            </a:r>
            <a:r>
              <a:rPr lang="ru-RU" b="1" dirty="0" err="1">
                <a:ea typeface="Times New Roman" panose="02020603050405020304" pitchFamily="18" charset="0"/>
              </a:rPr>
              <a:t>валин</a:t>
            </a:r>
            <a:r>
              <a:rPr lang="ru-RU" b="1" dirty="0">
                <a:ea typeface="Times New Roman" panose="02020603050405020304" pitchFamily="18" charset="0"/>
              </a:rPr>
              <a:t>, метионин и глицин</a:t>
            </a:r>
            <a:r>
              <a:rPr lang="ru-RU" dirty="0">
                <a:ea typeface="Times New Roman" panose="02020603050405020304" pitchFamily="18" charset="0"/>
              </a:rPr>
              <a:t>, приводит к своеобразному аромату мясных и хлебобулочных изделий. </a:t>
            </a:r>
            <a:r>
              <a:rPr lang="en-US" b="1" dirty="0">
                <a:ea typeface="Times New Roman" panose="02020603050405020304" pitchFamily="18" charset="0"/>
              </a:rPr>
              <a:t>D</a:t>
            </a:r>
            <a:r>
              <a:rPr lang="ru-RU" b="1" dirty="0">
                <a:ea typeface="Times New Roman" panose="02020603050405020304" pitchFamily="18" charset="0"/>
              </a:rPr>
              <a:t>-триптофан</a:t>
            </a:r>
            <a:r>
              <a:rPr lang="ru-RU" dirty="0">
                <a:ea typeface="Times New Roman" panose="02020603050405020304" pitchFamily="18" charset="0"/>
              </a:rPr>
              <a:t> во много раз слаще сахарозы, что может быть использовано в питании диабетиков. Аминокислоты – </a:t>
            </a:r>
            <a:r>
              <a:rPr lang="ru-RU" b="1" dirty="0">
                <a:ea typeface="Times New Roman" panose="02020603050405020304" pitchFamily="18" charset="0"/>
              </a:rPr>
              <a:t>глицин, лизин, цистеин</a:t>
            </a:r>
            <a:r>
              <a:rPr lang="ru-RU" dirty="0">
                <a:ea typeface="Times New Roman" panose="02020603050405020304" pitchFamily="18" charset="0"/>
              </a:rPr>
              <a:t>, используются в качестве антиоксидантов, стабилизирующих ряд витаминов и замедляющих перекисное окисление липидов.</a:t>
            </a:r>
            <a:endParaRPr lang="ru-RU" sz="1800" dirty="0"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ru-RU" dirty="0">
                <a:ea typeface="Times New Roman" panose="02020603050405020304" pitchFamily="18" charset="0"/>
              </a:rPr>
              <a:t>В сельском хозяйстве аминокислоты идут на изготовление пищевых добавок. Во многие растительные белки специально добавляют </a:t>
            </a:r>
            <a:r>
              <a:rPr lang="ru-RU" b="1" dirty="0">
                <a:ea typeface="Times New Roman" panose="02020603050405020304" pitchFamily="18" charset="0"/>
              </a:rPr>
              <a:t>лизин</a:t>
            </a:r>
            <a:r>
              <a:rPr lang="ru-RU" dirty="0">
                <a:ea typeface="Times New Roman" panose="02020603050405020304" pitchFamily="18" charset="0"/>
              </a:rPr>
              <a:t>, так его содержание там незначительно, тем самым повышая сбалансированность кормов по белковому питанию. Аминокислоты используются для защиты растений от различных болезней, например, </a:t>
            </a:r>
            <a:r>
              <a:rPr lang="ru-RU" b="1" dirty="0">
                <a:ea typeface="Times New Roman" panose="02020603050405020304" pitchFamily="18" charset="0"/>
              </a:rPr>
              <a:t>метионин, </a:t>
            </a:r>
            <a:r>
              <a:rPr lang="ru-RU" b="1" dirty="0" err="1">
                <a:ea typeface="Times New Roman" panose="02020603050405020304" pitchFamily="18" charset="0"/>
              </a:rPr>
              <a:t>глутаминовая</a:t>
            </a:r>
            <a:r>
              <a:rPr lang="ru-RU" b="1" dirty="0">
                <a:ea typeface="Times New Roman" panose="02020603050405020304" pitchFamily="18" charset="0"/>
              </a:rPr>
              <a:t> кислота, </a:t>
            </a:r>
            <a:r>
              <a:rPr lang="ru-RU" b="1" dirty="0" err="1">
                <a:ea typeface="Times New Roman" panose="02020603050405020304" pitchFamily="18" charset="0"/>
              </a:rPr>
              <a:t>валин</a:t>
            </a:r>
            <a:r>
              <a:rPr lang="ru-RU" dirty="0">
                <a:ea typeface="Times New Roman" panose="02020603050405020304" pitchFamily="18" charset="0"/>
              </a:rPr>
              <a:t>, стимулируют синтез </a:t>
            </a:r>
            <a:r>
              <a:rPr lang="ru-RU" dirty="0" err="1">
                <a:ea typeface="Times New Roman" panose="02020603050405020304" pitchFamily="18" charset="0"/>
              </a:rPr>
              <a:t>фитоалексинов</a:t>
            </a:r>
            <a:r>
              <a:rPr lang="ru-RU" dirty="0">
                <a:ea typeface="Times New Roman" panose="02020603050405020304" pitchFamily="18" charset="0"/>
              </a:rPr>
              <a:t> (внутренних растительных антибиотиков).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9822127"/>
      </p:ext>
    </p:extLst>
  </p:cSld>
  <p:clrMapOvr>
    <a:masterClrMapping/>
  </p:clrMapOvr>
  <p:transition spd="slow">
    <p:blinds dir="vert"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ext Box 2"/>
          <p:cNvSpPr txBox="1">
            <a:spLocks noChangeArrowheads="1"/>
          </p:cNvSpPr>
          <p:nvPr/>
        </p:nvSpPr>
        <p:spPr bwMode="auto">
          <a:xfrm>
            <a:off x="776928" y="59422"/>
            <a:ext cx="7843838" cy="13112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ctr">
            <a:spAutoFit/>
          </a:bodyPr>
          <a:lstStyle>
            <a:lvl1pPr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ru-RU" sz="2400" b="1" dirty="0"/>
              <a:t>					</a:t>
            </a:r>
          </a:p>
          <a:p>
            <a:r>
              <a:rPr lang="ru-RU" sz="2400" b="1" dirty="0"/>
              <a:t> </a:t>
            </a:r>
            <a:r>
              <a:rPr lang="ru-RU" sz="3600" b="1" dirty="0"/>
              <a:t>Структура белковых молекул</a:t>
            </a:r>
          </a:p>
          <a:p>
            <a:endParaRPr lang="ru-RU" dirty="0"/>
          </a:p>
        </p:txBody>
      </p:sp>
      <p:sp>
        <p:nvSpPr>
          <p:cNvPr id="21507" name="Text Box 4"/>
          <p:cNvSpPr txBox="1">
            <a:spLocks noChangeArrowheads="1"/>
          </p:cNvSpPr>
          <p:nvPr/>
        </p:nvSpPr>
        <p:spPr bwMode="auto">
          <a:xfrm>
            <a:off x="195263" y="1370698"/>
            <a:ext cx="8743950" cy="15718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0000" tIns="46800" rIns="90000" bIns="46800" anchor="ctr">
            <a:spAutoFit/>
          </a:bodyPr>
          <a:lstStyle>
            <a:lvl1pPr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ru-RU" sz="3200" b="1" dirty="0" smtClean="0">
                <a:solidFill>
                  <a:srgbClr val="FF3300"/>
                </a:solidFill>
              </a:rPr>
              <a:t>Первичной </a:t>
            </a:r>
            <a:r>
              <a:rPr lang="ru-RU" sz="3200" b="1" dirty="0">
                <a:solidFill>
                  <a:srgbClr val="FF3300"/>
                </a:solidFill>
              </a:rPr>
              <a:t>структурой наз. последовательность чередования </a:t>
            </a:r>
            <a:r>
              <a:rPr lang="ru-RU" sz="3200" b="1" dirty="0" err="1">
                <a:solidFill>
                  <a:srgbClr val="FF3300"/>
                </a:solidFill>
              </a:rPr>
              <a:t>амк</a:t>
            </a:r>
            <a:r>
              <a:rPr lang="ru-RU" sz="3200" b="1" dirty="0">
                <a:solidFill>
                  <a:srgbClr val="FF3300"/>
                </a:solidFill>
              </a:rPr>
              <a:t>-т в полипептидной цепочке</a:t>
            </a:r>
            <a:endParaRPr lang="ru-RU" sz="3200" b="1" dirty="0"/>
          </a:p>
        </p:txBody>
      </p:sp>
      <p:sp>
        <p:nvSpPr>
          <p:cNvPr id="21508" name="Text Box 26"/>
          <p:cNvSpPr txBox="1">
            <a:spLocks noChangeArrowheads="1"/>
          </p:cNvSpPr>
          <p:nvPr/>
        </p:nvSpPr>
        <p:spPr bwMode="auto">
          <a:xfrm>
            <a:off x="195262" y="3244849"/>
            <a:ext cx="8743950" cy="1739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 anchor="ctr">
            <a:spAutoFit/>
          </a:bodyPr>
          <a:lstStyle>
            <a:lvl1pPr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/>
            <a:r>
              <a:rPr lang="en-US" sz="3600" b="1" dirty="0"/>
              <a:t>	     </a:t>
            </a:r>
            <a:r>
              <a:rPr lang="en-US" sz="2800" b="1" dirty="0"/>
              <a:t>1		2	3	4	   5</a:t>
            </a:r>
          </a:p>
          <a:p>
            <a:pPr algn="l"/>
            <a:r>
              <a:rPr lang="en-US" sz="3600" b="1" dirty="0"/>
              <a:t>NН</a:t>
            </a:r>
            <a:r>
              <a:rPr lang="en-US" sz="3600" b="1" baseline="-25000" dirty="0"/>
              <a:t>2</a:t>
            </a:r>
            <a:r>
              <a:rPr lang="en-US" sz="3600" b="1" dirty="0"/>
              <a:t> - </a:t>
            </a:r>
            <a:r>
              <a:rPr lang="en-US" sz="3600" b="1" dirty="0" err="1"/>
              <a:t>ала</a:t>
            </a:r>
            <a:r>
              <a:rPr lang="en-US" sz="3600" b="1" dirty="0"/>
              <a:t> - </a:t>
            </a:r>
            <a:r>
              <a:rPr lang="en-US" sz="3600" b="1" dirty="0" err="1"/>
              <a:t>лиз</a:t>
            </a:r>
            <a:r>
              <a:rPr lang="en-US" sz="3600" b="1" dirty="0"/>
              <a:t> - </a:t>
            </a:r>
            <a:r>
              <a:rPr lang="en-US" sz="3600" b="1" dirty="0" err="1"/>
              <a:t>мет</a:t>
            </a:r>
            <a:r>
              <a:rPr lang="en-US" sz="3600" b="1" dirty="0"/>
              <a:t> - </a:t>
            </a:r>
            <a:r>
              <a:rPr lang="en-US" sz="3600" b="1" dirty="0" err="1"/>
              <a:t>вал</a:t>
            </a:r>
            <a:r>
              <a:rPr lang="en-US" sz="3600" b="1" dirty="0"/>
              <a:t> - </a:t>
            </a:r>
            <a:r>
              <a:rPr lang="en-US" sz="3600" b="1" dirty="0" err="1"/>
              <a:t>асп</a:t>
            </a:r>
            <a:r>
              <a:rPr lang="en-US" sz="3600" b="1" dirty="0"/>
              <a:t> - СООН</a:t>
            </a:r>
          </a:p>
          <a:p>
            <a:pPr algn="l"/>
            <a:r>
              <a:rPr lang="en-US" sz="3600" b="1" dirty="0"/>
              <a:t>N</a:t>
            </a:r>
            <a:r>
              <a:rPr lang="ru-RU" sz="3600" b="1" dirty="0"/>
              <a:t> - конец					   С- конец</a:t>
            </a:r>
          </a:p>
        </p:txBody>
      </p:sp>
    </p:spTree>
  </p:cSld>
  <p:clrMapOvr>
    <a:masterClrMapping/>
  </p:clrMapOvr>
  <p:transition spd="slow">
    <p:zoom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0"/>
            <a:ext cx="7772400" cy="1104900"/>
          </a:xfrm>
        </p:spPr>
        <p:txBody>
          <a:bodyPr/>
          <a:lstStyle/>
          <a:p>
            <a:pPr algn="ctr"/>
            <a:r>
              <a:rPr lang="ru-RU" sz="2400" b="1" smtClean="0"/>
              <a:t>					</a:t>
            </a:r>
            <a:br>
              <a:rPr lang="ru-RU" sz="2400" b="1" smtClean="0"/>
            </a:br>
            <a:endParaRPr lang="ru-RU" sz="2400" smtClean="0"/>
          </a:p>
        </p:txBody>
      </p:sp>
      <p:sp>
        <p:nvSpPr>
          <p:cNvPr id="22531" name="Text Box 3"/>
          <p:cNvSpPr txBox="1">
            <a:spLocks noChangeArrowheads="1"/>
          </p:cNvSpPr>
          <p:nvPr/>
        </p:nvSpPr>
        <p:spPr bwMode="auto">
          <a:xfrm>
            <a:off x="2928319" y="1042720"/>
            <a:ext cx="6049347" cy="20642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0000" tIns="46800" rIns="90000" bIns="46800" anchor="ctr">
            <a:spAutoFit/>
          </a:bodyPr>
          <a:lstStyle>
            <a:lvl1pPr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ru-RU" sz="3200" b="1" dirty="0">
                <a:solidFill>
                  <a:srgbClr val="FF3300"/>
                </a:solidFill>
              </a:rPr>
              <a:t>Вторичной </a:t>
            </a:r>
            <a:r>
              <a:rPr lang="ru-RU" sz="3200" b="1" dirty="0" smtClean="0">
                <a:solidFill>
                  <a:srgbClr val="FF3300"/>
                </a:solidFill>
              </a:rPr>
              <a:t>структурой </a:t>
            </a:r>
          </a:p>
          <a:p>
            <a:r>
              <a:rPr lang="ru-RU" sz="3200" b="1" dirty="0" smtClean="0"/>
              <a:t>наз</a:t>
            </a:r>
            <a:r>
              <a:rPr lang="ru-RU" sz="3200" b="1" dirty="0"/>
              <a:t>.  свертывание </a:t>
            </a:r>
            <a:r>
              <a:rPr lang="ru-RU" sz="3200" b="1" dirty="0" smtClean="0"/>
              <a:t>полипептидной </a:t>
            </a:r>
            <a:r>
              <a:rPr lang="ru-RU" sz="3200" b="1" dirty="0"/>
              <a:t>цепочки в спираль</a:t>
            </a:r>
            <a:endParaRPr lang="ru-RU" sz="3200" dirty="0">
              <a:solidFill>
                <a:srgbClr val="FF3300"/>
              </a:solidFill>
            </a:endParaRPr>
          </a:p>
        </p:txBody>
      </p:sp>
      <p:grpSp>
        <p:nvGrpSpPr>
          <p:cNvPr id="22532" name="Group 113"/>
          <p:cNvGrpSpPr>
            <a:grpSpLocks/>
          </p:cNvGrpSpPr>
          <p:nvPr/>
        </p:nvGrpSpPr>
        <p:grpSpPr bwMode="auto">
          <a:xfrm>
            <a:off x="144533" y="779462"/>
            <a:ext cx="2762250" cy="5219700"/>
            <a:chOff x="220" y="732"/>
            <a:chExt cx="1740" cy="3288"/>
          </a:xfrm>
        </p:grpSpPr>
        <p:sp>
          <p:nvSpPr>
            <p:cNvPr id="22533" name="Oval 44"/>
            <p:cNvSpPr>
              <a:spLocks noChangeArrowheads="1"/>
            </p:cNvSpPr>
            <p:nvPr/>
          </p:nvSpPr>
          <p:spPr bwMode="auto">
            <a:xfrm>
              <a:off x="440" y="1056"/>
              <a:ext cx="168" cy="168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000" tIns="46800" rIns="90000" bIns="46800" anchor="ctr"/>
            <a:lstStyle>
              <a:lvl1pPr algn="ctr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algn="ctr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algn="ctr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algn="ctr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algn="ctr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en-US" sz="1800" b="1">
                  <a:solidFill>
                    <a:schemeClr val="bg1"/>
                  </a:solidFill>
                </a:rPr>
                <a:t>C</a:t>
              </a:r>
              <a:endParaRPr lang="ru-RU" sz="1800" b="1"/>
            </a:p>
          </p:txBody>
        </p:sp>
        <p:sp>
          <p:nvSpPr>
            <p:cNvPr id="22534" name="Oval 57"/>
            <p:cNvSpPr>
              <a:spLocks noChangeArrowheads="1"/>
            </p:cNvSpPr>
            <p:nvPr/>
          </p:nvSpPr>
          <p:spPr bwMode="auto">
            <a:xfrm>
              <a:off x="712" y="868"/>
              <a:ext cx="224" cy="224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000" tIns="46800" rIns="90000" bIns="46800" anchor="ctr"/>
            <a:lstStyle>
              <a:lvl1pPr algn="ctr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algn="ctr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algn="ctr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algn="ctr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algn="ctr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en-US" b="1">
                  <a:solidFill>
                    <a:schemeClr val="bg1"/>
                  </a:solidFill>
                </a:rPr>
                <a:t>C</a:t>
              </a:r>
              <a:endParaRPr lang="ru-RU" b="1"/>
            </a:p>
          </p:txBody>
        </p:sp>
        <p:grpSp>
          <p:nvGrpSpPr>
            <p:cNvPr id="22535" name="Group 97"/>
            <p:cNvGrpSpPr>
              <a:grpSpLocks/>
            </p:cNvGrpSpPr>
            <p:nvPr/>
          </p:nvGrpSpPr>
          <p:grpSpPr bwMode="auto">
            <a:xfrm>
              <a:off x="306" y="732"/>
              <a:ext cx="1577" cy="3288"/>
              <a:chOff x="306" y="732"/>
              <a:chExt cx="1577" cy="3288"/>
            </a:xfrm>
          </p:grpSpPr>
          <p:grpSp>
            <p:nvGrpSpPr>
              <p:cNvPr id="22579" name="Group 12"/>
              <p:cNvGrpSpPr>
                <a:grpSpLocks noChangeAspect="1"/>
              </p:cNvGrpSpPr>
              <p:nvPr/>
            </p:nvGrpSpPr>
            <p:grpSpPr bwMode="auto">
              <a:xfrm>
                <a:off x="306" y="732"/>
                <a:ext cx="1577" cy="3288"/>
                <a:chOff x="558" y="948"/>
                <a:chExt cx="1122" cy="2340"/>
              </a:xfrm>
            </p:grpSpPr>
            <p:sp>
              <p:nvSpPr>
                <p:cNvPr id="22581" name="Oval 8"/>
                <p:cNvSpPr>
                  <a:spLocks noChangeAspect="1" noChangeArrowheads="1"/>
                </p:cNvSpPr>
                <p:nvPr/>
              </p:nvSpPr>
              <p:spPr bwMode="auto">
                <a:xfrm>
                  <a:off x="558" y="948"/>
                  <a:ext cx="1116" cy="300"/>
                </a:xfrm>
                <a:prstGeom prst="ellipse">
                  <a:avLst/>
                </a:prstGeom>
                <a:solidFill>
                  <a:srgbClr val="FFE1E1"/>
                </a:solidFill>
                <a:ln w="9525">
                  <a:solidFill>
                    <a:schemeClr val="tx1"/>
                  </a:solidFill>
                  <a:prstDash val="dash"/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lIns="90000" tIns="46800" rIns="90000" bIns="46800" anchor="ctr"/>
                <a:lstStyle>
                  <a:lvl1pPr algn="ctr"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 algn="ctr"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 algn="ctr"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 algn="ctr"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 algn="ctr"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endParaRPr lang="ru-RU"/>
                </a:p>
              </p:txBody>
            </p:sp>
            <p:sp>
              <p:nvSpPr>
                <p:cNvPr id="22582" name="Oval 9"/>
                <p:cNvSpPr>
                  <a:spLocks noChangeAspect="1" noChangeArrowheads="1"/>
                </p:cNvSpPr>
                <p:nvPr/>
              </p:nvSpPr>
              <p:spPr bwMode="auto">
                <a:xfrm>
                  <a:off x="558" y="2988"/>
                  <a:ext cx="1116" cy="300"/>
                </a:xfrm>
                <a:prstGeom prst="ellipse">
                  <a:avLst/>
                </a:prstGeom>
                <a:solidFill>
                  <a:srgbClr val="FFE1E1"/>
                </a:solidFill>
                <a:ln w="9525">
                  <a:solidFill>
                    <a:schemeClr val="tx1"/>
                  </a:solidFill>
                  <a:prstDash val="dash"/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lIns="90000" tIns="46800" rIns="90000" bIns="46800" anchor="ctr"/>
                <a:lstStyle>
                  <a:lvl1pPr algn="ctr"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 algn="ctr"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 algn="ctr"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 algn="ctr"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 algn="ctr"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endParaRPr lang="ru-RU"/>
                </a:p>
              </p:txBody>
            </p:sp>
            <p:sp>
              <p:nvSpPr>
                <p:cNvPr id="22583" name="Line 10"/>
                <p:cNvSpPr>
                  <a:spLocks noChangeAspect="1" noChangeShapeType="1"/>
                </p:cNvSpPr>
                <p:nvPr/>
              </p:nvSpPr>
              <p:spPr bwMode="auto">
                <a:xfrm flipH="1">
                  <a:off x="1680" y="1092"/>
                  <a:ext cx="0" cy="2052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prstDash val="dash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lIns="90000" tIns="46800" rIns="90000" bIns="46800" anchor="ctr"/>
                <a:lstStyle/>
                <a:p>
                  <a:endParaRPr lang="ru-RU"/>
                </a:p>
              </p:txBody>
            </p:sp>
            <p:sp>
              <p:nvSpPr>
                <p:cNvPr id="22584" name="Line 11"/>
                <p:cNvSpPr>
                  <a:spLocks noChangeAspect="1" noChangeShapeType="1"/>
                </p:cNvSpPr>
                <p:nvPr/>
              </p:nvSpPr>
              <p:spPr bwMode="auto">
                <a:xfrm flipH="1">
                  <a:off x="564" y="1068"/>
                  <a:ext cx="0" cy="2052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prstDash val="dash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lIns="90000" tIns="46800" rIns="90000" bIns="46800" anchor="ctr"/>
                <a:lstStyle/>
                <a:p>
                  <a:endParaRPr lang="ru-RU"/>
                </a:p>
              </p:txBody>
            </p:sp>
          </p:grpSp>
          <p:sp>
            <p:nvSpPr>
              <p:cNvPr id="22580" name="Line 96"/>
              <p:cNvSpPr>
                <a:spLocks noChangeShapeType="1"/>
              </p:cNvSpPr>
              <p:nvPr/>
            </p:nvSpPr>
            <p:spPr bwMode="auto">
              <a:xfrm>
                <a:off x="1094" y="816"/>
                <a:ext cx="0" cy="3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prstDash val="dash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0000" tIns="46800" rIns="90000" bIns="46800" anchor="ctr"/>
              <a:lstStyle/>
              <a:p>
                <a:endParaRPr lang="ru-RU"/>
              </a:p>
            </p:txBody>
          </p:sp>
        </p:grpSp>
        <p:sp>
          <p:nvSpPr>
            <p:cNvPr id="22536" name="Freeform 100"/>
            <p:cNvSpPr>
              <a:spLocks/>
            </p:cNvSpPr>
            <p:nvPr/>
          </p:nvSpPr>
          <p:spPr bwMode="auto">
            <a:xfrm>
              <a:off x="220" y="948"/>
              <a:ext cx="1740" cy="2892"/>
            </a:xfrm>
            <a:custGeom>
              <a:avLst/>
              <a:gdLst>
                <a:gd name="T0" fmla="*/ 872 w 1740"/>
                <a:gd name="T1" fmla="*/ 0 h 2892"/>
                <a:gd name="T2" fmla="*/ 236 w 1740"/>
                <a:gd name="T3" fmla="*/ 72 h 2892"/>
                <a:gd name="T4" fmla="*/ 176 w 1740"/>
                <a:gd name="T5" fmla="*/ 168 h 2892"/>
                <a:gd name="T6" fmla="*/ 872 w 1740"/>
                <a:gd name="T7" fmla="*/ 312 h 2892"/>
                <a:gd name="T8" fmla="*/ 1484 w 1740"/>
                <a:gd name="T9" fmla="*/ 396 h 2892"/>
                <a:gd name="T10" fmla="*/ 1604 w 1740"/>
                <a:gd name="T11" fmla="*/ 504 h 2892"/>
                <a:gd name="T12" fmla="*/ 1136 w 1740"/>
                <a:gd name="T13" fmla="*/ 624 h 2892"/>
                <a:gd name="T14" fmla="*/ 236 w 1740"/>
                <a:gd name="T15" fmla="*/ 708 h 2892"/>
                <a:gd name="T16" fmla="*/ 128 w 1740"/>
                <a:gd name="T17" fmla="*/ 768 h 2892"/>
                <a:gd name="T18" fmla="*/ 248 w 1740"/>
                <a:gd name="T19" fmla="*/ 816 h 2892"/>
                <a:gd name="T20" fmla="*/ 1616 w 1740"/>
                <a:gd name="T21" fmla="*/ 1128 h 2892"/>
                <a:gd name="T22" fmla="*/ 992 w 1740"/>
                <a:gd name="T23" fmla="*/ 1368 h 2892"/>
                <a:gd name="T24" fmla="*/ 188 w 1740"/>
                <a:gd name="T25" fmla="*/ 1476 h 2892"/>
                <a:gd name="T26" fmla="*/ 248 w 1740"/>
                <a:gd name="T27" fmla="*/ 1608 h 2892"/>
                <a:gd name="T28" fmla="*/ 1064 w 1740"/>
                <a:gd name="T29" fmla="*/ 1788 h 2892"/>
                <a:gd name="T30" fmla="*/ 1556 w 1740"/>
                <a:gd name="T31" fmla="*/ 1896 h 2892"/>
                <a:gd name="T32" fmla="*/ 1604 w 1740"/>
                <a:gd name="T33" fmla="*/ 2004 h 2892"/>
                <a:gd name="T34" fmla="*/ 1304 w 1740"/>
                <a:gd name="T35" fmla="*/ 2088 h 2892"/>
                <a:gd name="T36" fmla="*/ 188 w 1740"/>
                <a:gd name="T37" fmla="*/ 2244 h 2892"/>
                <a:gd name="T38" fmla="*/ 380 w 1740"/>
                <a:gd name="T39" fmla="*/ 2400 h 2892"/>
                <a:gd name="T40" fmla="*/ 1508 w 1740"/>
                <a:gd name="T41" fmla="*/ 2604 h 2892"/>
                <a:gd name="T42" fmla="*/ 1460 w 1740"/>
                <a:gd name="T43" fmla="*/ 2736 h 2892"/>
                <a:gd name="T44" fmla="*/ 860 w 1740"/>
                <a:gd name="T45" fmla="*/ 2892 h 2892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0" t="0" r="r" b="b"/>
              <a:pathLst>
                <a:path w="1740" h="2892">
                  <a:moveTo>
                    <a:pt x="872" y="0"/>
                  </a:moveTo>
                  <a:cubicBezTo>
                    <a:pt x="612" y="22"/>
                    <a:pt x="352" y="44"/>
                    <a:pt x="236" y="72"/>
                  </a:cubicBezTo>
                  <a:cubicBezTo>
                    <a:pt x="120" y="100"/>
                    <a:pt x="70" y="128"/>
                    <a:pt x="176" y="168"/>
                  </a:cubicBezTo>
                  <a:cubicBezTo>
                    <a:pt x="282" y="208"/>
                    <a:pt x="654" y="274"/>
                    <a:pt x="872" y="312"/>
                  </a:cubicBezTo>
                  <a:cubicBezTo>
                    <a:pt x="1090" y="350"/>
                    <a:pt x="1362" y="364"/>
                    <a:pt x="1484" y="396"/>
                  </a:cubicBezTo>
                  <a:cubicBezTo>
                    <a:pt x="1606" y="428"/>
                    <a:pt x="1662" y="466"/>
                    <a:pt x="1604" y="504"/>
                  </a:cubicBezTo>
                  <a:cubicBezTo>
                    <a:pt x="1546" y="542"/>
                    <a:pt x="1364" y="590"/>
                    <a:pt x="1136" y="624"/>
                  </a:cubicBezTo>
                  <a:cubicBezTo>
                    <a:pt x="908" y="658"/>
                    <a:pt x="404" y="684"/>
                    <a:pt x="236" y="708"/>
                  </a:cubicBezTo>
                  <a:cubicBezTo>
                    <a:pt x="68" y="732"/>
                    <a:pt x="126" y="750"/>
                    <a:pt x="128" y="768"/>
                  </a:cubicBezTo>
                  <a:cubicBezTo>
                    <a:pt x="130" y="786"/>
                    <a:pt x="0" y="756"/>
                    <a:pt x="248" y="816"/>
                  </a:cubicBezTo>
                  <a:cubicBezTo>
                    <a:pt x="496" y="876"/>
                    <a:pt x="1492" y="1036"/>
                    <a:pt x="1616" y="1128"/>
                  </a:cubicBezTo>
                  <a:cubicBezTo>
                    <a:pt x="1740" y="1220"/>
                    <a:pt x="1230" y="1310"/>
                    <a:pt x="992" y="1368"/>
                  </a:cubicBezTo>
                  <a:cubicBezTo>
                    <a:pt x="754" y="1426"/>
                    <a:pt x="312" y="1436"/>
                    <a:pt x="188" y="1476"/>
                  </a:cubicBezTo>
                  <a:cubicBezTo>
                    <a:pt x="64" y="1516"/>
                    <a:pt x="102" y="1556"/>
                    <a:pt x="248" y="1608"/>
                  </a:cubicBezTo>
                  <a:cubicBezTo>
                    <a:pt x="394" y="1660"/>
                    <a:pt x="846" y="1740"/>
                    <a:pt x="1064" y="1788"/>
                  </a:cubicBezTo>
                  <a:cubicBezTo>
                    <a:pt x="1282" y="1836"/>
                    <a:pt x="1466" y="1860"/>
                    <a:pt x="1556" y="1896"/>
                  </a:cubicBezTo>
                  <a:cubicBezTo>
                    <a:pt x="1646" y="1932"/>
                    <a:pt x="1646" y="1972"/>
                    <a:pt x="1604" y="2004"/>
                  </a:cubicBezTo>
                  <a:cubicBezTo>
                    <a:pt x="1562" y="2036"/>
                    <a:pt x="1540" y="2048"/>
                    <a:pt x="1304" y="2088"/>
                  </a:cubicBezTo>
                  <a:cubicBezTo>
                    <a:pt x="1068" y="2128"/>
                    <a:pt x="342" y="2192"/>
                    <a:pt x="188" y="2244"/>
                  </a:cubicBezTo>
                  <a:cubicBezTo>
                    <a:pt x="34" y="2296"/>
                    <a:pt x="160" y="2340"/>
                    <a:pt x="380" y="2400"/>
                  </a:cubicBezTo>
                  <a:cubicBezTo>
                    <a:pt x="600" y="2460"/>
                    <a:pt x="1328" y="2548"/>
                    <a:pt x="1508" y="2604"/>
                  </a:cubicBezTo>
                  <a:cubicBezTo>
                    <a:pt x="1688" y="2660"/>
                    <a:pt x="1568" y="2688"/>
                    <a:pt x="1460" y="2736"/>
                  </a:cubicBezTo>
                  <a:cubicBezTo>
                    <a:pt x="1352" y="2784"/>
                    <a:pt x="1106" y="2838"/>
                    <a:pt x="860" y="2892"/>
                  </a:cubicBezTo>
                </a:path>
              </a:pathLst>
            </a:custGeom>
            <a:noFill/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000" tIns="46800" rIns="90000" bIns="46800" anchor="ctr"/>
            <a:lstStyle/>
            <a:p>
              <a:endParaRPr lang="ru-RU"/>
            </a:p>
          </p:txBody>
        </p:sp>
        <p:sp>
          <p:nvSpPr>
            <p:cNvPr id="22537" name="Oval 22"/>
            <p:cNvSpPr>
              <a:spLocks noChangeArrowheads="1"/>
            </p:cNvSpPr>
            <p:nvPr/>
          </p:nvSpPr>
          <p:spPr bwMode="auto">
            <a:xfrm>
              <a:off x="328" y="996"/>
              <a:ext cx="152" cy="152"/>
            </a:xfrm>
            <a:prstGeom prst="ellipse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000" tIns="46800" rIns="90000" bIns="46800" anchor="ctr"/>
            <a:lstStyle>
              <a:lvl1pPr algn="ctr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algn="ctr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algn="ctr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algn="ctr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algn="ctr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en-US" sz="1600" b="1"/>
                <a:t>N</a:t>
              </a:r>
              <a:endParaRPr lang="ru-RU" sz="1600" b="1"/>
            </a:p>
          </p:txBody>
        </p:sp>
        <p:sp>
          <p:nvSpPr>
            <p:cNvPr id="22538" name="Oval 82"/>
            <p:cNvSpPr>
              <a:spLocks noChangeArrowheads="1"/>
            </p:cNvSpPr>
            <p:nvPr/>
          </p:nvSpPr>
          <p:spPr bwMode="auto">
            <a:xfrm>
              <a:off x="980" y="824"/>
              <a:ext cx="224" cy="224"/>
            </a:xfrm>
            <a:prstGeom prst="ellipse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000" tIns="46800" rIns="90000" bIns="46800" anchor="ctr"/>
            <a:lstStyle>
              <a:lvl1pPr algn="ctr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algn="ctr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algn="ctr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algn="ctr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algn="ctr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en-US" b="1"/>
                <a:t>N</a:t>
              </a:r>
              <a:endParaRPr lang="ru-RU" b="1"/>
            </a:p>
          </p:txBody>
        </p:sp>
        <p:sp>
          <p:nvSpPr>
            <p:cNvPr id="22539" name="Oval 19"/>
            <p:cNvSpPr>
              <a:spLocks noChangeArrowheads="1"/>
            </p:cNvSpPr>
            <p:nvPr/>
          </p:nvSpPr>
          <p:spPr bwMode="auto">
            <a:xfrm>
              <a:off x="496" y="920"/>
              <a:ext cx="160" cy="160"/>
            </a:xfrm>
            <a:prstGeom prst="ellipse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000" tIns="46800" rIns="90000" bIns="46800" anchor="ctr"/>
            <a:lstStyle>
              <a:lvl1pPr algn="ctr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algn="ctr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algn="ctr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algn="ctr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algn="ctr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en-US" sz="1600" b="1"/>
                <a:t>C</a:t>
              </a:r>
              <a:endParaRPr lang="ru-RU" sz="1600"/>
            </a:p>
          </p:txBody>
        </p:sp>
        <p:sp>
          <p:nvSpPr>
            <p:cNvPr id="22540" name="Oval 25"/>
            <p:cNvSpPr>
              <a:spLocks noChangeArrowheads="1"/>
            </p:cNvSpPr>
            <p:nvPr/>
          </p:nvSpPr>
          <p:spPr bwMode="auto">
            <a:xfrm>
              <a:off x="700" y="1136"/>
              <a:ext cx="160" cy="160"/>
            </a:xfrm>
            <a:prstGeom prst="ellipse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000" tIns="46800" rIns="90000" bIns="46800" anchor="ctr"/>
            <a:lstStyle>
              <a:lvl1pPr algn="ctr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algn="ctr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algn="ctr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algn="ctr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algn="ctr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en-US" sz="1600" b="1"/>
                <a:t>C</a:t>
              </a:r>
              <a:endParaRPr lang="ru-RU" sz="1600"/>
            </a:p>
          </p:txBody>
        </p:sp>
        <p:sp>
          <p:nvSpPr>
            <p:cNvPr id="22541" name="Oval 95"/>
            <p:cNvSpPr>
              <a:spLocks noChangeArrowheads="1"/>
            </p:cNvSpPr>
            <p:nvPr/>
          </p:nvSpPr>
          <p:spPr bwMode="auto">
            <a:xfrm>
              <a:off x="1024" y="1200"/>
              <a:ext cx="152" cy="152"/>
            </a:xfrm>
            <a:prstGeom prst="ellipse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000" tIns="46800" rIns="90000" bIns="46800" anchor="ctr"/>
            <a:lstStyle>
              <a:lvl1pPr algn="ctr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algn="ctr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algn="ctr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algn="ctr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algn="ctr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en-US" sz="1600" b="1"/>
                <a:t>N</a:t>
              </a:r>
              <a:endParaRPr lang="ru-RU" sz="1600" b="1"/>
            </a:p>
          </p:txBody>
        </p:sp>
        <p:sp>
          <p:nvSpPr>
            <p:cNvPr id="22542" name="Oval 43"/>
            <p:cNvSpPr>
              <a:spLocks noChangeArrowheads="1"/>
            </p:cNvSpPr>
            <p:nvPr/>
          </p:nvSpPr>
          <p:spPr bwMode="auto">
            <a:xfrm>
              <a:off x="1364" y="1236"/>
              <a:ext cx="168" cy="168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000" tIns="46800" rIns="90000" bIns="46800" anchor="ctr"/>
            <a:lstStyle>
              <a:lvl1pPr algn="ctr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algn="ctr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algn="ctr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algn="ctr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algn="ctr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en-US" sz="1800" b="1">
                  <a:solidFill>
                    <a:schemeClr val="bg1"/>
                  </a:solidFill>
                </a:rPr>
                <a:t>C</a:t>
              </a:r>
              <a:endParaRPr lang="ru-RU" sz="1800" b="1"/>
            </a:p>
          </p:txBody>
        </p:sp>
        <p:sp>
          <p:nvSpPr>
            <p:cNvPr id="22543" name="Oval 24"/>
            <p:cNvSpPr>
              <a:spLocks noChangeArrowheads="1"/>
            </p:cNvSpPr>
            <p:nvPr/>
          </p:nvSpPr>
          <p:spPr bwMode="auto">
            <a:xfrm>
              <a:off x="1588" y="1256"/>
              <a:ext cx="160" cy="160"/>
            </a:xfrm>
            <a:prstGeom prst="ellipse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000" tIns="46800" rIns="90000" bIns="46800" anchor="ctr"/>
            <a:lstStyle>
              <a:lvl1pPr algn="ctr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algn="ctr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algn="ctr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algn="ctr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algn="ctr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en-US" sz="1600" b="1"/>
                <a:t>C</a:t>
              </a:r>
              <a:endParaRPr lang="ru-RU" sz="1600"/>
            </a:p>
          </p:txBody>
        </p:sp>
        <p:sp>
          <p:nvSpPr>
            <p:cNvPr id="22544" name="Oval 92"/>
            <p:cNvSpPr>
              <a:spLocks noChangeArrowheads="1"/>
            </p:cNvSpPr>
            <p:nvPr/>
          </p:nvSpPr>
          <p:spPr bwMode="auto">
            <a:xfrm>
              <a:off x="1708" y="1344"/>
              <a:ext cx="152" cy="152"/>
            </a:xfrm>
            <a:prstGeom prst="ellipse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000" tIns="46800" rIns="90000" bIns="46800" anchor="ctr"/>
            <a:lstStyle>
              <a:lvl1pPr algn="ctr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algn="ctr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algn="ctr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algn="ctr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algn="ctr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en-US" sz="1600" b="1"/>
                <a:t>N</a:t>
              </a:r>
              <a:endParaRPr lang="ru-RU" sz="1600" b="1"/>
            </a:p>
          </p:txBody>
        </p:sp>
        <p:sp>
          <p:nvSpPr>
            <p:cNvPr id="22545" name="Oval 56"/>
            <p:cNvSpPr>
              <a:spLocks noChangeArrowheads="1"/>
            </p:cNvSpPr>
            <p:nvPr/>
          </p:nvSpPr>
          <p:spPr bwMode="auto">
            <a:xfrm>
              <a:off x="1492" y="1396"/>
              <a:ext cx="224" cy="224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000" tIns="46800" rIns="90000" bIns="46800" anchor="ctr"/>
            <a:lstStyle>
              <a:lvl1pPr algn="ctr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algn="ctr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algn="ctr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algn="ctr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algn="ctr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en-US" b="1">
                  <a:solidFill>
                    <a:schemeClr val="bg1"/>
                  </a:solidFill>
                </a:rPr>
                <a:t>C</a:t>
              </a:r>
              <a:endParaRPr lang="ru-RU" b="1"/>
            </a:p>
          </p:txBody>
        </p:sp>
        <p:sp>
          <p:nvSpPr>
            <p:cNvPr id="22546" name="Oval 58"/>
            <p:cNvSpPr>
              <a:spLocks noChangeArrowheads="1"/>
            </p:cNvSpPr>
            <p:nvPr/>
          </p:nvSpPr>
          <p:spPr bwMode="auto">
            <a:xfrm>
              <a:off x="1176" y="1484"/>
              <a:ext cx="224" cy="224"/>
            </a:xfrm>
            <a:prstGeom prst="ellipse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000" tIns="46800" rIns="90000" bIns="46800" anchor="ctr"/>
            <a:lstStyle>
              <a:lvl1pPr algn="ctr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algn="ctr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algn="ctr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algn="ctr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algn="ctr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en-US" b="1"/>
                <a:t>C</a:t>
              </a:r>
              <a:endParaRPr lang="ru-RU" b="1"/>
            </a:p>
          </p:txBody>
        </p:sp>
        <p:sp>
          <p:nvSpPr>
            <p:cNvPr id="22547" name="Oval 81"/>
            <p:cNvSpPr>
              <a:spLocks noChangeArrowheads="1"/>
            </p:cNvSpPr>
            <p:nvPr/>
          </p:nvSpPr>
          <p:spPr bwMode="auto">
            <a:xfrm>
              <a:off x="812" y="1472"/>
              <a:ext cx="224" cy="224"/>
            </a:xfrm>
            <a:prstGeom prst="ellipse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000" tIns="46800" rIns="90000" bIns="46800" anchor="ctr"/>
            <a:lstStyle>
              <a:lvl1pPr algn="ctr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algn="ctr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algn="ctr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algn="ctr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algn="ctr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en-US" b="1"/>
                <a:t>N</a:t>
              </a:r>
              <a:endParaRPr lang="ru-RU" b="1"/>
            </a:p>
          </p:txBody>
        </p:sp>
        <p:sp>
          <p:nvSpPr>
            <p:cNvPr id="22548" name="Oval 79"/>
            <p:cNvSpPr>
              <a:spLocks noChangeArrowheads="1"/>
            </p:cNvSpPr>
            <p:nvPr/>
          </p:nvSpPr>
          <p:spPr bwMode="auto">
            <a:xfrm>
              <a:off x="1352" y="2168"/>
              <a:ext cx="224" cy="224"/>
            </a:xfrm>
            <a:prstGeom prst="ellipse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000" tIns="46800" rIns="90000" bIns="46800" anchor="ctr"/>
            <a:lstStyle>
              <a:lvl1pPr algn="ctr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algn="ctr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algn="ctr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algn="ctr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algn="ctr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en-US" b="1"/>
                <a:t>N</a:t>
              </a:r>
              <a:endParaRPr lang="ru-RU" b="1"/>
            </a:p>
          </p:txBody>
        </p:sp>
        <p:sp>
          <p:nvSpPr>
            <p:cNvPr id="22549" name="Oval 42"/>
            <p:cNvSpPr>
              <a:spLocks noChangeArrowheads="1"/>
            </p:cNvSpPr>
            <p:nvPr/>
          </p:nvSpPr>
          <p:spPr bwMode="auto">
            <a:xfrm>
              <a:off x="488" y="1548"/>
              <a:ext cx="168" cy="168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000" tIns="46800" rIns="90000" bIns="46800" anchor="ctr"/>
            <a:lstStyle>
              <a:lvl1pPr algn="ctr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algn="ctr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algn="ctr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algn="ctr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algn="ctr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en-US" sz="1800" b="1">
                  <a:solidFill>
                    <a:schemeClr val="bg1"/>
                  </a:solidFill>
                </a:rPr>
                <a:t>C</a:t>
              </a:r>
              <a:endParaRPr lang="ru-RU" sz="1800" b="1"/>
            </a:p>
          </p:txBody>
        </p:sp>
        <p:sp>
          <p:nvSpPr>
            <p:cNvPr id="22550" name="Oval 33"/>
            <p:cNvSpPr>
              <a:spLocks noChangeArrowheads="1"/>
            </p:cNvSpPr>
            <p:nvPr/>
          </p:nvSpPr>
          <p:spPr bwMode="auto">
            <a:xfrm>
              <a:off x="304" y="1628"/>
              <a:ext cx="160" cy="160"/>
            </a:xfrm>
            <a:prstGeom prst="ellipse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000" tIns="46800" rIns="90000" bIns="46800" anchor="ctr"/>
            <a:lstStyle>
              <a:lvl1pPr algn="ctr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algn="ctr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algn="ctr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algn="ctr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algn="ctr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en-US" sz="1600" b="1"/>
                <a:t>C</a:t>
              </a:r>
              <a:endParaRPr lang="ru-RU" sz="1600"/>
            </a:p>
          </p:txBody>
        </p:sp>
        <p:sp>
          <p:nvSpPr>
            <p:cNvPr id="22551" name="Oval 90"/>
            <p:cNvSpPr>
              <a:spLocks noChangeArrowheads="1"/>
            </p:cNvSpPr>
            <p:nvPr/>
          </p:nvSpPr>
          <p:spPr bwMode="auto">
            <a:xfrm>
              <a:off x="580" y="1728"/>
              <a:ext cx="152" cy="152"/>
            </a:xfrm>
            <a:prstGeom prst="ellipse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000" tIns="46800" rIns="90000" bIns="46800" anchor="ctr"/>
            <a:lstStyle>
              <a:lvl1pPr algn="ctr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algn="ctr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algn="ctr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algn="ctr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algn="ctr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en-US" sz="1600" b="1"/>
                <a:t>N</a:t>
              </a:r>
              <a:endParaRPr lang="ru-RU" sz="1600" b="1"/>
            </a:p>
          </p:txBody>
        </p:sp>
        <p:sp>
          <p:nvSpPr>
            <p:cNvPr id="22552" name="Oval 41"/>
            <p:cNvSpPr>
              <a:spLocks noChangeArrowheads="1"/>
            </p:cNvSpPr>
            <p:nvPr/>
          </p:nvSpPr>
          <p:spPr bwMode="auto">
            <a:xfrm>
              <a:off x="896" y="1788"/>
              <a:ext cx="168" cy="168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000" tIns="46800" rIns="90000" bIns="46800" anchor="ctr"/>
            <a:lstStyle>
              <a:lvl1pPr algn="ctr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algn="ctr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algn="ctr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algn="ctr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algn="ctr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en-US" sz="1800" b="1">
                  <a:solidFill>
                    <a:schemeClr val="bg1"/>
                  </a:solidFill>
                </a:rPr>
                <a:t>C</a:t>
              </a:r>
              <a:endParaRPr lang="ru-RU" sz="1800" b="1"/>
            </a:p>
          </p:txBody>
        </p:sp>
        <p:sp>
          <p:nvSpPr>
            <p:cNvPr id="22553" name="Oval 32"/>
            <p:cNvSpPr>
              <a:spLocks noChangeArrowheads="1"/>
            </p:cNvSpPr>
            <p:nvPr/>
          </p:nvSpPr>
          <p:spPr bwMode="auto">
            <a:xfrm>
              <a:off x="1276" y="1868"/>
              <a:ext cx="160" cy="160"/>
            </a:xfrm>
            <a:prstGeom prst="ellipse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000" tIns="46800" rIns="90000" bIns="46800" anchor="ctr"/>
            <a:lstStyle>
              <a:lvl1pPr algn="ctr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algn="ctr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algn="ctr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algn="ctr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algn="ctr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en-US" sz="1600" b="1"/>
                <a:t>C</a:t>
              </a:r>
              <a:endParaRPr lang="ru-RU" sz="1600"/>
            </a:p>
          </p:txBody>
        </p:sp>
        <p:sp>
          <p:nvSpPr>
            <p:cNvPr id="22554" name="Oval 89"/>
            <p:cNvSpPr>
              <a:spLocks noChangeArrowheads="1"/>
            </p:cNvSpPr>
            <p:nvPr/>
          </p:nvSpPr>
          <p:spPr bwMode="auto">
            <a:xfrm>
              <a:off x="1624" y="1944"/>
              <a:ext cx="152" cy="152"/>
            </a:xfrm>
            <a:prstGeom prst="ellipse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000" tIns="46800" rIns="90000" bIns="46800" anchor="ctr"/>
            <a:lstStyle>
              <a:lvl1pPr algn="ctr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algn="ctr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algn="ctr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algn="ctr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algn="ctr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en-US" sz="1600" b="1"/>
                <a:t>N</a:t>
              </a:r>
              <a:endParaRPr lang="ru-RU" sz="1600" b="1"/>
            </a:p>
          </p:txBody>
        </p:sp>
        <p:sp>
          <p:nvSpPr>
            <p:cNvPr id="22555" name="Oval 40"/>
            <p:cNvSpPr>
              <a:spLocks noChangeArrowheads="1"/>
            </p:cNvSpPr>
            <p:nvPr/>
          </p:nvSpPr>
          <p:spPr bwMode="auto">
            <a:xfrm>
              <a:off x="1724" y="1992"/>
              <a:ext cx="168" cy="168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000" tIns="46800" rIns="90000" bIns="46800" anchor="ctr"/>
            <a:lstStyle>
              <a:lvl1pPr algn="ctr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algn="ctr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algn="ctr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algn="ctr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algn="ctr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en-US" sz="1800" b="1">
                  <a:solidFill>
                    <a:schemeClr val="bg1"/>
                  </a:solidFill>
                </a:rPr>
                <a:t>C</a:t>
              </a:r>
              <a:endParaRPr lang="ru-RU" sz="1800" b="1"/>
            </a:p>
          </p:txBody>
        </p:sp>
        <p:sp>
          <p:nvSpPr>
            <p:cNvPr id="22556" name="Oval 31"/>
            <p:cNvSpPr>
              <a:spLocks noChangeArrowheads="1"/>
            </p:cNvSpPr>
            <p:nvPr/>
          </p:nvSpPr>
          <p:spPr bwMode="auto">
            <a:xfrm>
              <a:off x="1648" y="2096"/>
              <a:ext cx="160" cy="160"/>
            </a:xfrm>
            <a:prstGeom prst="ellipse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000" tIns="46800" rIns="90000" bIns="46800" anchor="ctr"/>
            <a:lstStyle>
              <a:lvl1pPr algn="ctr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algn="ctr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algn="ctr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algn="ctr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algn="ctr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en-US" sz="1600" b="1"/>
                <a:t>C</a:t>
              </a:r>
              <a:endParaRPr lang="ru-RU" sz="1600"/>
            </a:p>
          </p:txBody>
        </p:sp>
        <p:sp>
          <p:nvSpPr>
            <p:cNvPr id="22557" name="Oval 55"/>
            <p:cNvSpPr>
              <a:spLocks noChangeArrowheads="1"/>
            </p:cNvSpPr>
            <p:nvPr/>
          </p:nvSpPr>
          <p:spPr bwMode="auto">
            <a:xfrm>
              <a:off x="964" y="2236"/>
              <a:ext cx="224" cy="224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000" tIns="46800" rIns="90000" bIns="46800" anchor="ctr"/>
            <a:lstStyle>
              <a:lvl1pPr algn="ctr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algn="ctr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algn="ctr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algn="ctr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algn="ctr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en-US" b="1">
                  <a:solidFill>
                    <a:schemeClr val="bg1"/>
                  </a:solidFill>
                </a:rPr>
                <a:t>C</a:t>
              </a:r>
              <a:endParaRPr lang="ru-RU" b="1"/>
            </a:p>
          </p:txBody>
        </p:sp>
        <p:sp>
          <p:nvSpPr>
            <p:cNvPr id="22558" name="Oval 30"/>
            <p:cNvSpPr>
              <a:spLocks noChangeArrowheads="1"/>
            </p:cNvSpPr>
            <p:nvPr/>
          </p:nvSpPr>
          <p:spPr bwMode="auto">
            <a:xfrm>
              <a:off x="616" y="2312"/>
              <a:ext cx="160" cy="160"/>
            </a:xfrm>
            <a:prstGeom prst="ellipse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000" tIns="46800" rIns="90000" bIns="46800" anchor="ctr"/>
            <a:lstStyle>
              <a:lvl1pPr algn="ctr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algn="ctr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algn="ctr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algn="ctr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algn="ctr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en-US" sz="1600" b="1"/>
                <a:t>C</a:t>
              </a:r>
              <a:endParaRPr lang="ru-RU" sz="1600"/>
            </a:p>
          </p:txBody>
        </p:sp>
        <p:sp>
          <p:nvSpPr>
            <p:cNvPr id="22559" name="Oval 91"/>
            <p:cNvSpPr>
              <a:spLocks noChangeArrowheads="1"/>
            </p:cNvSpPr>
            <p:nvPr/>
          </p:nvSpPr>
          <p:spPr bwMode="auto">
            <a:xfrm>
              <a:off x="316" y="2376"/>
              <a:ext cx="152" cy="152"/>
            </a:xfrm>
            <a:prstGeom prst="ellipse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000" tIns="46800" rIns="90000" bIns="46800" anchor="ctr"/>
            <a:lstStyle>
              <a:lvl1pPr algn="ctr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algn="ctr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algn="ctr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algn="ctr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algn="ctr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en-US" sz="1600" b="1"/>
                <a:t>N</a:t>
              </a:r>
              <a:endParaRPr lang="ru-RU" sz="1600" b="1"/>
            </a:p>
          </p:txBody>
        </p:sp>
        <p:sp>
          <p:nvSpPr>
            <p:cNvPr id="22560" name="Oval 39"/>
            <p:cNvSpPr>
              <a:spLocks noChangeArrowheads="1"/>
            </p:cNvSpPr>
            <p:nvPr/>
          </p:nvSpPr>
          <p:spPr bwMode="auto">
            <a:xfrm>
              <a:off x="428" y="2484"/>
              <a:ext cx="168" cy="168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000" tIns="46800" rIns="90000" bIns="46800" anchor="ctr"/>
            <a:lstStyle>
              <a:lvl1pPr algn="ctr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algn="ctr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algn="ctr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algn="ctr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algn="ctr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en-US" sz="1800" b="1">
                  <a:solidFill>
                    <a:schemeClr val="bg1"/>
                  </a:solidFill>
                </a:rPr>
                <a:t>C</a:t>
              </a:r>
              <a:endParaRPr lang="ru-RU" sz="1800" b="1"/>
            </a:p>
          </p:txBody>
        </p:sp>
        <p:sp>
          <p:nvSpPr>
            <p:cNvPr id="22561" name="Oval 29"/>
            <p:cNvSpPr>
              <a:spLocks noChangeArrowheads="1"/>
            </p:cNvSpPr>
            <p:nvPr/>
          </p:nvSpPr>
          <p:spPr bwMode="auto">
            <a:xfrm>
              <a:off x="640" y="2564"/>
              <a:ext cx="160" cy="160"/>
            </a:xfrm>
            <a:prstGeom prst="ellipse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000" tIns="46800" rIns="90000" bIns="46800" anchor="ctr"/>
            <a:lstStyle>
              <a:lvl1pPr algn="ctr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algn="ctr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algn="ctr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algn="ctr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algn="ctr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en-US" sz="1600" b="1"/>
                <a:t>C</a:t>
              </a:r>
              <a:endParaRPr lang="ru-RU" sz="1600"/>
            </a:p>
          </p:txBody>
        </p:sp>
        <p:sp>
          <p:nvSpPr>
            <p:cNvPr id="22562" name="Oval 88"/>
            <p:cNvSpPr>
              <a:spLocks noChangeArrowheads="1"/>
            </p:cNvSpPr>
            <p:nvPr/>
          </p:nvSpPr>
          <p:spPr bwMode="auto">
            <a:xfrm>
              <a:off x="976" y="2628"/>
              <a:ext cx="152" cy="152"/>
            </a:xfrm>
            <a:prstGeom prst="ellipse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000" tIns="46800" rIns="90000" bIns="46800" anchor="ctr"/>
            <a:lstStyle>
              <a:lvl1pPr algn="ctr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algn="ctr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algn="ctr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algn="ctr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algn="ctr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en-US" sz="1600" b="1"/>
                <a:t>N</a:t>
              </a:r>
              <a:endParaRPr lang="ru-RU" sz="1600" b="1"/>
            </a:p>
          </p:txBody>
        </p:sp>
        <p:sp>
          <p:nvSpPr>
            <p:cNvPr id="22563" name="Oval 38"/>
            <p:cNvSpPr>
              <a:spLocks noChangeArrowheads="1"/>
            </p:cNvSpPr>
            <p:nvPr/>
          </p:nvSpPr>
          <p:spPr bwMode="auto">
            <a:xfrm>
              <a:off x="1316" y="2676"/>
              <a:ext cx="168" cy="168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000" tIns="46800" rIns="90000" bIns="46800" anchor="ctr"/>
            <a:lstStyle>
              <a:lvl1pPr algn="ctr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algn="ctr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algn="ctr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algn="ctr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algn="ctr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en-US" sz="1800" b="1">
                  <a:solidFill>
                    <a:schemeClr val="bg1"/>
                  </a:solidFill>
                </a:rPr>
                <a:t>C</a:t>
              </a:r>
              <a:endParaRPr lang="ru-RU" sz="1800" b="1"/>
            </a:p>
          </p:txBody>
        </p:sp>
        <p:sp>
          <p:nvSpPr>
            <p:cNvPr id="22564" name="Oval 104"/>
            <p:cNvSpPr>
              <a:spLocks noChangeArrowheads="1"/>
            </p:cNvSpPr>
            <p:nvPr/>
          </p:nvSpPr>
          <p:spPr bwMode="auto">
            <a:xfrm>
              <a:off x="1552" y="2732"/>
              <a:ext cx="160" cy="160"/>
            </a:xfrm>
            <a:prstGeom prst="ellipse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000" tIns="46800" rIns="90000" bIns="46800" anchor="ctr"/>
            <a:lstStyle>
              <a:lvl1pPr algn="ctr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algn="ctr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algn="ctr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algn="ctr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algn="ctr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en-US" sz="1600" b="1"/>
                <a:t>C</a:t>
              </a:r>
              <a:endParaRPr lang="ru-RU" sz="1600"/>
            </a:p>
          </p:txBody>
        </p:sp>
        <p:sp>
          <p:nvSpPr>
            <p:cNvPr id="22565" name="Oval 94"/>
            <p:cNvSpPr>
              <a:spLocks noChangeArrowheads="1"/>
            </p:cNvSpPr>
            <p:nvPr/>
          </p:nvSpPr>
          <p:spPr bwMode="auto">
            <a:xfrm>
              <a:off x="1756" y="2808"/>
              <a:ext cx="152" cy="152"/>
            </a:xfrm>
            <a:prstGeom prst="ellipse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000" tIns="46800" rIns="90000" bIns="46800" anchor="ctr"/>
            <a:lstStyle>
              <a:lvl1pPr algn="ctr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algn="ctr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algn="ctr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algn="ctr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algn="ctr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en-US" sz="1600" b="1"/>
                <a:t>N</a:t>
              </a:r>
              <a:endParaRPr lang="ru-RU" sz="1600" b="1"/>
            </a:p>
          </p:txBody>
        </p:sp>
        <p:sp>
          <p:nvSpPr>
            <p:cNvPr id="22566" name="Oval 16"/>
            <p:cNvSpPr>
              <a:spLocks noChangeArrowheads="1"/>
            </p:cNvSpPr>
            <p:nvPr/>
          </p:nvSpPr>
          <p:spPr bwMode="auto">
            <a:xfrm>
              <a:off x="1284" y="2936"/>
              <a:ext cx="224" cy="224"/>
            </a:xfrm>
            <a:prstGeom prst="ellipse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000" tIns="46800" rIns="90000" bIns="46800" anchor="ctr"/>
            <a:lstStyle>
              <a:lvl1pPr algn="ctr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algn="ctr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algn="ctr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algn="ctr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algn="ctr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en-US" b="1"/>
                <a:t>C</a:t>
              </a:r>
              <a:endParaRPr lang="ru-RU" b="1"/>
            </a:p>
          </p:txBody>
        </p:sp>
        <p:sp>
          <p:nvSpPr>
            <p:cNvPr id="22567" name="Oval 35"/>
            <p:cNvSpPr>
              <a:spLocks noChangeArrowheads="1"/>
            </p:cNvSpPr>
            <p:nvPr/>
          </p:nvSpPr>
          <p:spPr bwMode="auto">
            <a:xfrm>
              <a:off x="1700" y="3492"/>
              <a:ext cx="168" cy="168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000" tIns="46800" rIns="90000" bIns="46800" anchor="ctr"/>
            <a:lstStyle>
              <a:lvl1pPr algn="ctr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algn="ctr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algn="ctr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algn="ctr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algn="ctr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en-US" sz="1800" b="1">
                  <a:solidFill>
                    <a:schemeClr val="bg1"/>
                  </a:solidFill>
                </a:rPr>
                <a:t>C</a:t>
              </a:r>
              <a:endParaRPr lang="ru-RU" sz="1800" b="1"/>
            </a:p>
          </p:txBody>
        </p:sp>
        <p:sp>
          <p:nvSpPr>
            <p:cNvPr id="22568" name="Oval 36"/>
            <p:cNvSpPr>
              <a:spLocks noChangeArrowheads="1"/>
            </p:cNvSpPr>
            <p:nvPr/>
          </p:nvSpPr>
          <p:spPr bwMode="auto">
            <a:xfrm>
              <a:off x="668" y="3312"/>
              <a:ext cx="168" cy="168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000" tIns="46800" rIns="90000" bIns="46800" anchor="ctr"/>
            <a:lstStyle>
              <a:lvl1pPr algn="ctr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algn="ctr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algn="ctr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algn="ctr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algn="ctr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en-US" sz="1800" b="1">
                  <a:solidFill>
                    <a:schemeClr val="bg1"/>
                  </a:solidFill>
                </a:rPr>
                <a:t>C</a:t>
              </a:r>
              <a:endParaRPr lang="ru-RU" sz="1800" b="1"/>
            </a:p>
          </p:txBody>
        </p:sp>
        <p:sp>
          <p:nvSpPr>
            <p:cNvPr id="22569" name="Oval 37"/>
            <p:cNvSpPr>
              <a:spLocks noChangeArrowheads="1"/>
            </p:cNvSpPr>
            <p:nvPr/>
          </p:nvSpPr>
          <p:spPr bwMode="auto">
            <a:xfrm>
              <a:off x="1580" y="2940"/>
              <a:ext cx="168" cy="168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000" tIns="46800" rIns="90000" bIns="46800" anchor="ctr"/>
            <a:lstStyle>
              <a:lvl1pPr algn="ctr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algn="ctr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algn="ctr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algn="ctr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algn="ctr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en-US" sz="1800" b="1">
                  <a:solidFill>
                    <a:schemeClr val="bg1"/>
                  </a:solidFill>
                </a:rPr>
                <a:t>C</a:t>
              </a:r>
              <a:endParaRPr lang="ru-RU" sz="1800" b="1"/>
            </a:p>
          </p:txBody>
        </p:sp>
        <p:sp>
          <p:nvSpPr>
            <p:cNvPr id="22570" name="Oval 53"/>
            <p:cNvSpPr>
              <a:spLocks noChangeArrowheads="1"/>
            </p:cNvSpPr>
            <p:nvPr/>
          </p:nvSpPr>
          <p:spPr bwMode="auto">
            <a:xfrm>
              <a:off x="1012" y="3748"/>
              <a:ext cx="224" cy="224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000" tIns="46800" rIns="90000" bIns="46800" anchor="ctr"/>
            <a:lstStyle>
              <a:lvl1pPr algn="ctr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algn="ctr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algn="ctr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algn="ctr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algn="ctr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en-US" b="1">
                  <a:solidFill>
                    <a:schemeClr val="bg1"/>
                  </a:solidFill>
                </a:rPr>
                <a:t>C</a:t>
              </a:r>
              <a:endParaRPr lang="ru-RU" b="1"/>
            </a:p>
          </p:txBody>
        </p:sp>
        <p:sp>
          <p:nvSpPr>
            <p:cNvPr id="22571" name="Oval 54"/>
            <p:cNvSpPr>
              <a:spLocks noChangeArrowheads="1"/>
            </p:cNvSpPr>
            <p:nvPr/>
          </p:nvSpPr>
          <p:spPr bwMode="auto">
            <a:xfrm>
              <a:off x="556" y="3040"/>
              <a:ext cx="224" cy="224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000" tIns="46800" rIns="90000" bIns="46800" anchor="ctr"/>
            <a:lstStyle>
              <a:lvl1pPr algn="ctr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algn="ctr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algn="ctr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algn="ctr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algn="ctr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en-US" b="1">
                  <a:solidFill>
                    <a:schemeClr val="bg1"/>
                  </a:solidFill>
                </a:rPr>
                <a:t>C</a:t>
              </a:r>
              <a:endParaRPr lang="ru-RU" b="1"/>
            </a:p>
          </p:txBody>
        </p:sp>
        <p:sp>
          <p:nvSpPr>
            <p:cNvPr id="22572" name="Oval 78"/>
            <p:cNvSpPr>
              <a:spLocks noChangeArrowheads="1"/>
            </p:cNvSpPr>
            <p:nvPr/>
          </p:nvSpPr>
          <p:spPr bwMode="auto">
            <a:xfrm>
              <a:off x="872" y="2984"/>
              <a:ext cx="224" cy="224"/>
            </a:xfrm>
            <a:prstGeom prst="ellipse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000" tIns="46800" rIns="90000" bIns="46800" anchor="ctr"/>
            <a:lstStyle>
              <a:lvl1pPr algn="ctr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algn="ctr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algn="ctr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algn="ctr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algn="ctr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en-US" b="1"/>
                <a:t>N</a:t>
              </a:r>
              <a:endParaRPr lang="ru-RU" b="1"/>
            </a:p>
          </p:txBody>
        </p:sp>
        <p:sp>
          <p:nvSpPr>
            <p:cNvPr id="22573" name="Oval 85"/>
            <p:cNvSpPr>
              <a:spLocks noChangeArrowheads="1"/>
            </p:cNvSpPr>
            <p:nvPr/>
          </p:nvSpPr>
          <p:spPr bwMode="auto">
            <a:xfrm>
              <a:off x="1408" y="3672"/>
              <a:ext cx="152" cy="152"/>
            </a:xfrm>
            <a:prstGeom prst="ellipse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000" tIns="46800" rIns="90000" bIns="46800" anchor="ctr"/>
            <a:lstStyle>
              <a:lvl1pPr algn="ctr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algn="ctr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algn="ctr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algn="ctr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algn="ctr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en-US" sz="1600" b="1"/>
                <a:t>N</a:t>
              </a:r>
              <a:endParaRPr lang="ru-RU" sz="1600" b="1"/>
            </a:p>
          </p:txBody>
        </p:sp>
        <p:sp>
          <p:nvSpPr>
            <p:cNvPr id="22574" name="Oval 86"/>
            <p:cNvSpPr>
              <a:spLocks noChangeArrowheads="1"/>
            </p:cNvSpPr>
            <p:nvPr/>
          </p:nvSpPr>
          <p:spPr bwMode="auto">
            <a:xfrm>
              <a:off x="1396" y="3432"/>
              <a:ext cx="152" cy="152"/>
            </a:xfrm>
            <a:prstGeom prst="ellipse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000" tIns="46800" rIns="90000" bIns="46800" anchor="ctr"/>
            <a:lstStyle>
              <a:lvl1pPr algn="ctr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algn="ctr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algn="ctr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algn="ctr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algn="ctr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en-US" sz="1600" b="1"/>
                <a:t>N</a:t>
              </a:r>
              <a:endParaRPr lang="ru-RU" sz="1600" b="1"/>
            </a:p>
          </p:txBody>
        </p:sp>
        <p:sp>
          <p:nvSpPr>
            <p:cNvPr id="22575" name="Oval 101"/>
            <p:cNvSpPr>
              <a:spLocks noChangeArrowheads="1"/>
            </p:cNvSpPr>
            <p:nvPr/>
          </p:nvSpPr>
          <p:spPr bwMode="auto">
            <a:xfrm>
              <a:off x="1588" y="3584"/>
              <a:ext cx="160" cy="160"/>
            </a:xfrm>
            <a:prstGeom prst="ellipse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000" tIns="46800" rIns="90000" bIns="46800" anchor="ctr"/>
            <a:lstStyle>
              <a:lvl1pPr algn="ctr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algn="ctr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algn="ctr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algn="ctr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algn="ctr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en-US" sz="1600" b="1"/>
                <a:t>C</a:t>
              </a:r>
              <a:endParaRPr lang="ru-RU" sz="1600"/>
            </a:p>
          </p:txBody>
        </p:sp>
        <p:sp>
          <p:nvSpPr>
            <p:cNvPr id="22576" name="Oval 102"/>
            <p:cNvSpPr>
              <a:spLocks noChangeArrowheads="1"/>
            </p:cNvSpPr>
            <p:nvPr/>
          </p:nvSpPr>
          <p:spPr bwMode="auto">
            <a:xfrm>
              <a:off x="1048" y="3368"/>
              <a:ext cx="160" cy="160"/>
            </a:xfrm>
            <a:prstGeom prst="ellipse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000" tIns="46800" rIns="90000" bIns="46800" anchor="ctr"/>
            <a:lstStyle>
              <a:lvl1pPr algn="ctr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algn="ctr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algn="ctr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algn="ctr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algn="ctr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en-US" sz="1600" b="1"/>
                <a:t>C</a:t>
              </a:r>
              <a:endParaRPr lang="ru-RU" sz="1600"/>
            </a:p>
          </p:txBody>
        </p:sp>
        <p:sp>
          <p:nvSpPr>
            <p:cNvPr id="22577" name="Oval 103"/>
            <p:cNvSpPr>
              <a:spLocks noChangeArrowheads="1"/>
            </p:cNvSpPr>
            <p:nvPr/>
          </p:nvSpPr>
          <p:spPr bwMode="auto">
            <a:xfrm>
              <a:off x="328" y="3104"/>
              <a:ext cx="160" cy="160"/>
            </a:xfrm>
            <a:prstGeom prst="ellipse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000" tIns="46800" rIns="90000" bIns="46800" anchor="ctr"/>
            <a:lstStyle>
              <a:lvl1pPr algn="ctr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algn="ctr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algn="ctr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algn="ctr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algn="ctr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en-US" sz="1600" b="1"/>
                <a:t>C</a:t>
              </a:r>
              <a:endParaRPr lang="ru-RU" sz="1600"/>
            </a:p>
          </p:txBody>
        </p:sp>
        <p:sp>
          <p:nvSpPr>
            <p:cNvPr id="22578" name="Oval 87"/>
            <p:cNvSpPr>
              <a:spLocks noChangeArrowheads="1"/>
            </p:cNvSpPr>
            <p:nvPr/>
          </p:nvSpPr>
          <p:spPr bwMode="auto">
            <a:xfrm>
              <a:off x="400" y="3228"/>
              <a:ext cx="152" cy="152"/>
            </a:xfrm>
            <a:prstGeom prst="ellipse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000" tIns="46800" rIns="90000" bIns="46800" anchor="ctr"/>
            <a:lstStyle>
              <a:lvl1pPr algn="ctr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algn="ctr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algn="ctr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algn="ctr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algn="ctr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en-US" sz="1600" b="1"/>
                <a:t>N</a:t>
              </a:r>
              <a:endParaRPr lang="ru-RU" sz="1600" b="1"/>
            </a:p>
          </p:txBody>
        </p:sp>
      </p:grpSp>
      <p:sp>
        <p:nvSpPr>
          <p:cNvPr id="2" name="Прямоугольник 1"/>
          <p:cNvSpPr/>
          <p:nvPr/>
        </p:nvSpPr>
        <p:spPr>
          <a:xfrm>
            <a:off x="3451296" y="3335776"/>
            <a:ext cx="5227283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dirty="0">
                <a:ea typeface="Times New Roman" panose="02020603050405020304" pitchFamily="18" charset="0"/>
              </a:rPr>
              <a:t>Однако на данном этапе </a:t>
            </a:r>
            <a:r>
              <a:rPr lang="ru-RU" sz="3200" dirty="0" smtClean="0">
                <a:ea typeface="Times New Roman" panose="02020603050405020304" pitchFamily="18" charset="0"/>
              </a:rPr>
              <a:t>формируются:</a:t>
            </a:r>
          </a:p>
          <a:p>
            <a:pPr algn="ctr"/>
            <a:r>
              <a:rPr lang="ru-RU" sz="3200" b="1" dirty="0" smtClean="0">
                <a:ea typeface="Times New Roman" panose="02020603050405020304" pitchFamily="18" charset="0"/>
              </a:rPr>
              <a:t>α-спираль</a:t>
            </a:r>
            <a:r>
              <a:rPr lang="ru-RU" sz="3200" b="1" dirty="0">
                <a:ea typeface="Times New Roman" panose="02020603050405020304" pitchFamily="18" charset="0"/>
              </a:rPr>
              <a:t>, </a:t>
            </a:r>
            <a:endParaRPr lang="ru-RU" sz="3200" b="1" dirty="0" smtClean="0">
              <a:ea typeface="Times New Roman" panose="02020603050405020304" pitchFamily="18" charset="0"/>
            </a:endParaRPr>
          </a:p>
          <a:p>
            <a:pPr algn="ctr"/>
            <a:r>
              <a:rPr lang="ru-RU" sz="3200" b="1" dirty="0" smtClean="0">
                <a:ea typeface="Times New Roman" panose="02020603050405020304" pitchFamily="18" charset="0"/>
              </a:rPr>
              <a:t>β-структура </a:t>
            </a:r>
            <a:r>
              <a:rPr lang="ru-RU" sz="3200" b="1" dirty="0">
                <a:ea typeface="Times New Roman" panose="02020603050405020304" pitchFamily="18" charset="0"/>
              </a:rPr>
              <a:t>и </a:t>
            </a:r>
            <a:endParaRPr lang="ru-RU" sz="3200" b="1" dirty="0" smtClean="0">
              <a:ea typeface="Times New Roman" panose="02020603050405020304" pitchFamily="18" charset="0"/>
            </a:endParaRPr>
          </a:p>
          <a:p>
            <a:pPr algn="ctr"/>
            <a:r>
              <a:rPr lang="ru-RU" sz="3200" b="1" dirty="0" smtClean="0">
                <a:ea typeface="Times New Roman" panose="02020603050405020304" pitchFamily="18" charset="0"/>
              </a:rPr>
              <a:t>β-изгиб</a:t>
            </a:r>
            <a:endParaRPr lang="ru-RU" sz="3200" b="1" dirty="0"/>
          </a:p>
        </p:txBody>
      </p:sp>
    </p:spTree>
  </p:cSld>
  <p:clrMapOvr>
    <a:masterClrMapping/>
  </p:clrMapOvr>
  <p:transition spd="slow">
    <p:zoom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368490" y="247220"/>
            <a:ext cx="8393373" cy="58131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sz="2400" b="1" dirty="0">
                <a:ea typeface="Times New Roman" panose="02020603050405020304" pitchFamily="18" charset="0"/>
                <a:cs typeface="Times New Roman" panose="02020603050405020304" pitchFamily="18" charset="0"/>
              </a:rPr>
              <a:t>α-Спираль</a:t>
            </a:r>
            <a:r>
              <a:rPr lang="ru-RU" sz="2400" dirty="0">
                <a:ea typeface="Times New Roman" panose="02020603050405020304" pitchFamily="18" charset="0"/>
                <a:cs typeface="Times New Roman" panose="02020603050405020304" pitchFamily="18" charset="0"/>
              </a:rPr>
              <a:t> – наиболее термодинамически выгодная структура являющейся правой α-спиралью. α-спираль, представляет устойчивую структуру, в которой каждая карбонильная группа образует водородную связь с четвертой по ходу цепи NН-группой. </a:t>
            </a:r>
            <a:r>
              <a:rPr lang="en-US" sz="2400" dirty="0" smtClean="0">
                <a:ea typeface="Times New Roman" panose="02020603050405020304" pitchFamily="18" charset="0"/>
              </a:rPr>
              <a:t>L</a:t>
            </a:r>
            <a:r>
              <a:rPr lang="ru-RU" sz="2400" dirty="0">
                <a:ea typeface="Times New Roman" panose="02020603050405020304" pitchFamily="18" charset="0"/>
              </a:rPr>
              <a:t>-Аминокислоты могут образовывать только правые α-спирали, причем боковые радикалы расположены по обе стороны оси и обращены наружу</a:t>
            </a:r>
            <a:r>
              <a:rPr lang="ru-RU" sz="2400" dirty="0" smtClean="0">
                <a:ea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400" b="1" dirty="0"/>
              <a:t>β-Структура</a:t>
            </a:r>
            <a:r>
              <a:rPr lang="ru-RU" sz="2400" dirty="0"/>
              <a:t>. В отличие от α-спирали β-структура образована за счет межцепочечных водородных связей между соседними участками полипептидной цепи, так как </a:t>
            </a:r>
            <a:r>
              <a:rPr lang="ru-RU" sz="2400" dirty="0" err="1"/>
              <a:t>внутрицепочечные</a:t>
            </a:r>
            <a:r>
              <a:rPr lang="ru-RU" sz="2400" dirty="0"/>
              <a:t> контакты отсутствуют. Если эти участки направлены в одну сторону, то такая структура называется параллельной, если же в противоположную, то антипараллельной.</a:t>
            </a:r>
          </a:p>
          <a:p>
            <a:pPr algn="just"/>
            <a:r>
              <a:rPr lang="ru-RU" sz="2400" dirty="0"/>
              <a:t>Полипептидная цепь в β-структуре сильно вытянута и имеет не спиральную, а скорее зигзагообразную форму</a:t>
            </a:r>
            <a:r>
              <a:rPr lang="ru-RU" sz="2400" dirty="0" smtClean="0"/>
              <a:t>.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2631953607"/>
      </p:ext>
    </p:extLst>
  </p:cSld>
  <p:clrMapOvr>
    <a:masterClrMapping/>
  </p:clrMapOvr>
  <p:transition spd="slow">
    <p:blinds dir="vert"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354842" y="1130415"/>
            <a:ext cx="8325134" cy="53921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sz="2400" b="1" dirty="0">
                <a:ea typeface="Times New Roman" panose="02020603050405020304" pitchFamily="18" charset="0"/>
                <a:cs typeface="Times New Roman" panose="02020603050405020304" pitchFamily="18" charset="0"/>
              </a:rPr>
              <a:t>β-Изгиб</a:t>
            </a:r>
            <a:r>
              <a:rPr lang="ru-RU" sz="2400" dirty="0">
                <a:ea typeface="Times New Roman" panose="02020603050405020304" pitchFamily="18" charset="0"/>
                <a:cs typeface="Times New Roman" panose="02020603050405020304" pitchFamily="18" charset="0"/>
              </a:rPr>
              <a:t>. Глобулярные белки имеют шарообразную форму во многом благодаря тому, что для полипептидной цепи характерно наличие петель, зигзагов, шпилек, причем направление цепи может изменятся даже на 180º. В последнем случае имеет место β-изгиб. </a:t>
            </a:r>
            <a:endParaRPr lang="ru-RU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ru-RU" sz="2400" dirty="0">
                <a:ea typeface="Times New Roman" panose="02020603050405020304" pitchFamily="18" charset="0"/>
              </a:rPr>
              <a:t>Этот изгиб по форме напоминает шпильку для волос и стабилизируется одной водородной связью. Фактором, препятствующим его образованию, могут быть большие боковые радикалы, и поэтому довольно часто наблюдается включение в него наименьшего аминокислотного остатка – глицина. Эта конфигурация оказывается всегда на поверхности белковой глобулы, в связи с чем β-изгиб принимает участие во взаимодействии с другими полипептидными цепями.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142260573"/>
      </p:ext>
    </p:extLst>
  </p:cSld>
  <p:clrMapOvr>
    <a:masterClrMapping/>
  </p:clrMapOvr>
  <p:transition spd="slow">
    <p:blinds dir="vert"/>
  </p:transition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341194" y="1205820"/>
            <a:ext cx="8338782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b="1" dirty="0">
                <a:ea typeface="Times New Roman" panose="02020603050405020304" pitchFamily="18" charset="0"/>
              </a:rPr>
              <a:t>Супервторичные структуры</a:t>
            </a:r>
            <a:r>
              <a:rPr lang="ru-RU" sz="2400" dirty="0">
                <a:ea typeface="Times New Roman" panose="02020603050405020304" pitchFamily="18" charset="0"/>
              </a:rPr>
              <a:t>. В разных по первичной структуре и функциям белках иногда выявляются сходные сочетания и взаиморасположение вторичных структур, которые называются супервторичной структурой. Она занимает промежуточное положение между вторичной и третичной структурами, поскольку это специфическое сочетание элементов вторичной структуры при формировании третичной структуры белка. Супервторичные структуры имеют специфические названия, такие как «α-спираль-поворот-α-спираль», «</a:t>
            </a:r>
            <a:r>
              <a:rPr lang="ru-RU" sz="2400" dirty="0" err="1">
                <a:ea typeface="Times New Roman" panose="02020603050405020304" pitchFamily="18" charset="0"/>
              </a:rPr>
              <a:t>лейциновая</a:t>
            </a:r>
            <a:r>
              <a:rPr lang="ru-RU" sz="2400" dirty="0">
                <a:ea typeface="Times New Roman" panose="02020603050405020304" pitchFamily="18" charset="0"/>
              </a:rPr>
              <a:t> застежка молния», «цинковые пальцы» и др. Такие супервторичные структуры характерны для ДНК-связывающих белков.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2829346864"/>
      </p:ext>
    </p:extLst>
  </p:cSld>
  <p:clrMapOvr>
    <a:masterClrMapping/>
  </p:clrMapOvr>
  <p:transition spd="slow">
    <p:blinds dir="vert"/>
  </p:transition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0"/>
            <a:ext cx="7772400" cy="1104900"/>
          </a:xfrm>
        </p:spPr>
        <p:txBody>
          <a:bodyPr/>
          <a:lstStyle/>
          <a:p>
            <a:pPr algn="ctr"/>
            <a:r>
              <a:rPr lang="ru-RU" sz="2400" b="1" smtClean="0"/>
              <a:t>					</a:t>
            </a:r>
            <a:br>
              <a:rPr lang="ru-RU" sz="2400" b="1" smtClean="0"/>
            </a:br>
            <a:r>
              <a:rPr lang="ru-RU" sz="2400" b="1" smtClean="0"/>
              <a:t/>
            </a:r>
            <a:br>
              <a:rPr lang="ru-RU" sz="2400" b="1" smtClean="0"/>
            </a:br>
            <a:endParaRPr lang="ru-RU" sz="2400" b="1" smtClean="0"/>
          </a:p>
        </p:txBody>
      </p:sp>
      <p:grpSp>
        <p:nvGrpSpPr>
          <p:cNvPr id="24579" name="Group 7"/>
          <p:cNvGrpSpPr>
            <a:grpSpLocks/>
          </p:cNvGrpSpPr>
          <p:nvPr/>
        </p:nvGrpSpPr>
        <p:grpSpPr bwMode="auto">
          <a:xfrm>
            <a:off x="441515" y="1248889"/>
            <a:ext cx="3081338" cy="3198812"/>
            <a:chOff x="720" y="864"/>
            <a:chExt cx="1941" cy="2015"/>
          </a:xfrm>
        </p:grpSpPr>
        <p:sp>
          <p:nvSpPr>
            <p:cNvPr id="24582" name="Freeform 3"/>
            <p:cNvSpPr>
              <a:spLocks/>
            </p:cNvSpPr>
            <p:nvPr/>
          </p:nvSpPr>
          <p:spPr bwMode="auto">
            <a:xfrm>
              <a:off x="720" y="864"/>
              <a:ext cx="1941" cy="2015"/>
            </a:xfrm>
            <a:custGeom>
              <a:avLst/>
              <a:gdLst>
                <a:gd name="T0" fmla="*/ 216 w 1941"/>
                <a:gd name="T1" fmla="*/ 312 h 2015"/>
                <a:gd name="T2" fmla="*/ 59 w 1941"/>
                <a:gd name="T3" fmla="*/ 557 h 2015"/>
                <a:gd name="T4" fmla="*/ 0 w 1941"/>
                <a:gd name="T5" fmla="*/ 984 h 2015"/>
                <a:gd name="T6" fmla="*/ 59 w 1941"/>
                <a:gd name="T7" fmla="*/ 1522 h 2015"/>
                <a:gd name="T8" fmla="*/ 335 w 1941"/>
                <a:gd name="T9" fmla="*/ 1670 h 2015"/>
                <a:gd name="T10" fmla="*/ 631 w 1941"/>
                <a:gd name="T11" fmla="*/ 1633 h 2015"/>
                <a:gd name="T12" fmla="*/ 907 w 1941"/>
                <a:gd name="T13" fmla="*/ 1596 h 2015"/>
                <a:gd name="T14" fmla="*/ 1026 w 1941"/>
                <a:gd name="T15" fmla="*/ 1559 h 2015"/>
                <a:gd name="T16" fmla="*/ 1232 w 1941"/>
                <a:gd name="T17" fmla="*/ 1616 h 2015"/>
                <a:gd name="T18" fmla="*/ 1302 w 1941"/>
                <a:gd name="T19" fmla="*/ 1280 h 2015"/>
                <a:gd name="T20" fmla="*/ 1420 w 1941"/>
                <a:gd name="T21" fmla="*/ 1392 h 2015"/>
                <a:gd name="T22" fmla="*/ 1479 w 1941"/>
                <a:gd name="T23" fmla="*/ 1596 h 2015"/>
                <a:gd name="T24" fmla="*/ 1045 w 1941"/>
                <a:gd name="T25" fmla="*/ 1893 h 2015"/>
                <a:gd name="T26" fmla="*/ 927 w 1941"/>
                <a:gd name="T27" fmla="*/ 1819 h 2015"/>
                <a:gd name="T28" fmla="*/ 809 w 1941"/>
                <a:gd name="T29" fmla="*/ 1744 h 2015"/>
                <a:gd name="T30" fmla="*/ 710 w 1941"/>
                <a:gd name="T31" fmla="*/ 1559 h 2015"/>
                <a:gd name="T32" fmla="*/ 631 w 1941"/>
                <a:gd name="T33" fmla="*/ 1447 h 2015"/>
                <a:gd name="T34" fmla="*/ 513 w 1941"/>
                <a:gd name="T35" fmla="*/ 909 h 2015"/>
                <a:gd name="T36" fmla="*/ 533 w 1941"/>
                <a:gd name="T37" fmla="*/ 371 h 2015"/>
                <a:gd name="T38" fmla="*/ 592 w 1941"/>
                <a:gd name="T39" fmla="*/ 315 h 2015"/>
                <a:gd name="T40" fmla="*/ 1256 w 1941"/>
                <a:gd name="T41" fmla="*/ 552 h 2015"/>
                <a:gd name="T42" fmla="*/ 1637 w 1941"/>
                <a:gd name="T43" fmla="*/ 482 h 2015"/>
                <a:gd name="T44" fmla="*/ 1775 w 1941"/>
                <a:gd name="T45" fmla="*/ 631 h 2015"/>
                <a:gd name="T46" fmla="*/ 1814 w 1941"/>
                <a:gd name="T47" fmla="*/ 742 h 2015"/>
                <a:gd name="T48" fmla="*/ 1834 w 1941"/>
                <a:gd name="T49" fmla="*/ 798 h 2015"/>
                <a:gd name="T50" fmla="*/ 1640 w 1941"/>
                <a:gd name="T51" fmla="*/ 936 h 2015"/>
                <a:gd name="T52" fmla="*/ 1479 w 1941"/>
                <a:gd name="T53" fmla="*/ 1021 h 2015"/>
                <a:gd name="T54" fmla="*/ 947 w 1941"/>
                <a:gd name="T55" fmla="*/ 1373 h 2015"/>
                <a:gd name="T56" fmla="*/ 690 w 1941"/>
                <a:gd name="T57" fmla="*/ 1447 h 2015"/>
                <a:gd name="T58" fmla="*/ 158 w 1941"/>
                <a:gd name="T59" fmla="*/ 1355 h 2015"/>
                <a:gd name="T60" fmla="*/ 256 w 1941"/>
                <a:gd name="T61" fmla="*/ 1076 h 2015"/>
                <a:gd name="T62" fmla="*/ 533 w 1941"/>
                <a:gd name="T63" fmla="*/ 1021 h 2015"/>
                <a:gd name="T64" fmla="*/ 809 w 1941"/>
                <a:gd name="T65" fmla="*/ 1076 h 2015"/>
                <a:gd name="T66" fmla="*/ 1558 w 1941"/>
                <a:gd name="T67" fmla="*/ 1002 h 2015"/>
                <a:gd name="T68" fmla="*/ 1536 w 1941"/>
                <a:gd name="T69" fmla="*/ 968 h 2015"/>
                <a:gd name="T70" fmla="*/ 1736 w 1941"/>
                <a:gd name="T71" fmla="*/ 909 h 2015"/>
                <a:gd name="T72" fmla="*/ 1854 w 1941"/>
                <a:gd name="T73" fmla="*/ 742 h 2015"/>
                <a:gd name="T74" fmla="*/ 1913 w 1941"/>
                <a:gd name="T75" fmla="*/ 631 h 2015"/>
                <a:gd name="T76" fmla="*/ 1913 w 1941"/>
                <a:gd name="T77" fmla="*/ 371 h 2015"/>
                <a:gd name="T78" fmla="*/ 1795 w 1941"/>
                <a:gd name="T79" fmla="*/ 93 h 2015"/>
                <a:gd name="T80" fmla="*/ 1578 w 1941"/>
                <a:gd name="T81" fmla="*/ 37 h 2015"/>
                <a:gd name="T82" fmla="*/ 1203 w 1941"/>
                <a:gd name="T83" fmla="*/ 0 h 2015"/>
                <a:gd name="T84" fmla="*/ 907 w 1941"/>
                <a:gd name="T85" fmla="*/ 37 h 2015"/>
                <a:gd name="T86" fmla="*/ 671 w 1941"/>
                <a:gd name="T87" fmla="*/ 74 h 2015"/>
                <a:gd name="T88" fmla="*/ 572 w 1941"/>
                <a:gd name="T89" fmla="*/ 260 h 2015"/>
                <a:gd name="T90" fmla="*/ 611 w 1941"/>
                <a:gd name="T91" fmla="*/ 612 h 2015"/>
                <a:gd name="T92" fmla="*/ 671 w 1941"/>
                <a:gd name="T93" fmla="*/ 724 h 2015"/>
                <a:gd name="T94" fmla="*/ 710 w 1941"/>
                <a:gd name="T95" fmla="*/ 1076 h 2015"/>
                <a:gd name="T96" fmla="*/ 1112 w 1941"/>
                <a:gd name="T97" fmla="*/ 920 h 2015"/>
                <a:gd name="T98" fmla="*/ 1223 w 1941"/>
                <a:gd name="T99" fmla="*/ 1076 h 2015"/>
                <a:gd name="T100" fmla="*/ 592 w 1941"/>
                <a:gd name="T101" fmla="*/ 520 h 2015"/>
                <a:gd name="T102" fmla="*/ 312 w 1941"/>
                <a:gd name="T103" fmla="*/ 56 h 2015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</a:gdLst>
              <a:ahLst/>
              <a:cxnLst>
                <a:cxn ang="T104">
                  <a:pos x="T0" y="T1"/>
                </a:cxn>
                <a:cxn ang="T105">
                  <a:pos x="T2" y="T3"/>
                </a:cxn>
                <a:cxn ang="T106">
                  <a:pos x="T4" y="T5"/>
                </a:cxn>
                <a:cxn ang="T107">
                  <a:pos x="T6" y="T7"/>
                </a:cxn>
                <a:cxn ang="T108">
                  <a:pos x="T8" y="T9"/>
                </a:cxn>
                <a:cxn ang="T109">
                  <a:pos x="T10" y="T11"/>
                </a:cxn>
                <a:cxn ang="T110">
                  <a:pos x="T12" y="T13"/>
                </a:cxn>
                <a:cxn ang="T111">
                  <a:pos x="T14" y="T15"/>
                </a:cxn>
                <a:cxn ang="T112">
                  <a:pos x="T16" y="T17"/>
                </a:cxn>
                <a:cxn ang="T113">
                  <a:pos x="T18" y="T19"/>
                </a:cxn>
                <a:cxn ang="T114">
                  <a:pos x="T20" y="T21"/>
                </a:cxn>
                <a:cxn ang="T115">
                  <a:pos x="T22" y="T23"/>
                </a:cxn>
                <a:cxn ang="T116">
                  <a:pos x="T24" y="T25"/>
                </a:cxn>
                <a:cxn ang="T117">
                  <a:pos x="T26" y="T27"/>
                </a:cxn>
                <a:cxn ang="T118">
                  <a:pos x="T28" y="T29"/>
                </a:cxn>
                <a:cxn ang="T119">
                  <a:pos x="T30" y="T31"/>
                </a:cxn>
                <a:cxn ang="T120">
                  <a:pos x="T32" y="T33"/>
                </a:cxn>
                <a:cxn ang="T121">
                  <a:pos x="T34" y="T35"/>
                </a:cxn>
                <a:cxn ang="T122">
                  <a:pos x="T36" y="T37"/>
                </a:cxn>
                <a:cxn ang="T123">
                  <a:pos x="T38" y="T39"/>
                </a:cxn>
                <a:cxn ang="T124">
                  <a:pos x="T40" y="T41"/>
                </a:cxn>
                <a:cxn ang="T125">
                  <a:pos x="T42" y="T43"/>
                </a:cxn>
                <a:cxn ang="T126">
                  <a:pos x="T44" y="T45"/>
                </a:cxn>
                <a:cxn ang="T127">
                  <a:pos x="T46" y="T47"/>
                </a:cxn>
                <a:cxn ang="T128">
                  <a:pos x="T48" y="T49"/>
                </a:cxn>
                <a:cxn ang="T129">
                  <a:pos x="T50" y="T51"/>
                </a:cxn>
                <a:cxn ang="T130">
                  <a:pos x="T52" y="T53"/>
                </a:cxn>
                <a:cxn ang="T131">
                  <a:pos x="T54" y="T55"/>
                </a:cxn>
                <a:cxn ang="T132">
                  <a:pos x="T56" y="T57"/>
                </a:cxn>
                <a:cxn ang="T133">
                  <a:pos x="T58" y="T59"/>
                </a:cxn>
                <a:cxn ang="T134">
                  <a:pos x="T60" y="T61"/>
                </a:cxn>
                <a:cxn ang="T135">
                  <a:pos x="T62" y="T63"/>
                </a:cxn>
                <a:cxn ang="T136">
                  <a:pos x="T64" y="T65"/>
                </a:cxn>
                <a:cxn ang="T137">
                  <a:pos x="T66" y="T67"/>
                </a:cxn>
                <a:cxn ang="T138">
                  <a:pos x="T68" y="T69"/>
                </a:cxn>
                <a:cxn ang="T139">
                  <a:pos x="T70" y="T71"/>
                </a:cxn>
                <a:cxn ang="T140">
                  <a:pos x="T72" y="T73"/>
                </a:cxn>
                <a:cxn ang="T141">
                  <a:pos x="T74" y="T75"/>
                </a:cxn>
                <a:cxn ang="T142">
                  <a:pos x="T76" y="T77"/>
                </a:cxn>
                <a:cxn ang="T143">
                  <a:pos x="T78" y="T79"/>
                </a:cxn>
                <a:cxn ang="T144">
                  <a:pos x="T80" y="T81"/>
                </a:cxn>
                <a:cxn ang="T145">
                  <a:pos x="T82" y="T83"/>
                </a:cxn>
                <a:cxn ang="T146">
                  <a:pos x="T84" y="T85"/>
                </a:cxn>
                <a:cxn ang="T147">
                  <a:pos x="T86" y="T87"/>
                </a:cxn>
                <a:cxn ang="T148">
                  <a:pos x="T88" y="T89"/>
                </a:cxn>
                <a:cxn ang="T149">
                  <a:pos x="T90" y="T91"/>
                </a:cxn>
                <a:cxn ang="T150">
                  <a:pos x="T92" y="T93"/>
                </a:cxn>
                <a:cxn ang="T151">
                  <a:pos x="T94" y="T95"/>
                </a:cxn>
                <a:cxn ang="T152">
                  <a:pos x="T96" y="T97"/>
                </a:cxn>
                <a:cxn ang="T153">
                  <a:pos x="T98" y="T99"/>
                </a:cxn>
                <a:cxn ang="T154">
                  <a:pos x="T100" y="T101"/>
                </a:cxn>
                <a:cxn ang="T155">
                  <a:pos x="T102" y="T103"/>
                </a:cxn>
              </a:cxnLst>
              <a:rect l="0" t="0" r="r" b="b"/>
              <a:pathLst>
                <a:path w="1941" h="2015">
                  <a:moveTo>
                    <a:pt x="216" y="312"/>
                  </a:moveTo>
                  <a:cubicBezTo>
                    <a:pt x="183" y="405"/>
                    <a:pt x="117" y="475"/>
                    <a:pt x="59" y="557"/>
                  </a:cubicBezTo>
                  <a:cubicBezTo>
                    <a:pt x="21" y="699"/>
                    <a:pt x="13" y="838"/>
                    <a:pt x="0" y="984"/>
                  </a:cubicBezTo>
                  <a:cubicBezTo>
                    <a:pt x="7" y="1072"/>
                    <a:pt x="3" y="1443"/>
                    <a:pt x="59" y="1522"/>
                  </a:cubicBezTo>
                  <a:cubicBezTo>
                    <a:pt x="125" y="1616"/>
                    <a:pt x="227" y="1650"/>
                    <a:pt x="335" y="1670"/>
                  </a:cubicBezTo>
                  <a:cubicBezTo>
                    <a:pt x="666" y="1636"/>
                    <a:pt x="378" y="1669"/>
                    <a:pt x="631" y="1633"/>
                  </a:cubicBezTo>
                  <a:cubicBezTo>
                    <a:pt x="723" y="1621"/>
                    <a:pt x="907" y="1596"/>
                    <a:pt x="907" y="1596"/>
                  </a:cubicBezTo>
                  <a:cubicBezTo>
                    <a:pt x="947" y="1584"/>
                    <a:pt x="1003" y="1591"/>
                    <a:pt x="1026" y="1559"/>
                  </a:cubicBezTo>
                  <a:cubicBezTo>
                    <a:pt x="1119" y="1426"/>
                    <a:pt x="1140" y="1702"/>
                    <a:pt x="1232" y="1616"/>
                  </a:cubicBezTo>
                  <a:cubicBezTo>
                    <a:pt x="1263" y="1526"/>
                    <a:pt x="1218" y="1333"/>
                    <a:pt x="1302" y="1280"/>
                  </a:cubicBezTo>
                  <a:cubicBezTo>
                    <a:pt x="1341" y="1318"/>
                    <a:pt x="1402" y="1342"/>
                    <a:pt x="1420" y="1392"/>
                  </a:cubicBezTo>
                  <a:cubicBezTo>
                    <a:pt x="1445" y="1460"/>
                    <a:pt x="1455" y="1528"/>
                    <a:pt x="1479" y="1596"/>
                  </a:cubicBezTo>
                  <a:cubicBezTo>
                    <a:pt x="1451" y="2015"/>
                    <a:pt x="1519" y="1918"/>
                    <a:pt x="1045" y="1893"/>
                  </a:cubicBezTo>
                  <a:cubicBezTo>
                    <a:pt x="932" y="1857"/>
                    <a:pt x="1037" y="1899"/>
                    <a:pt x="927" y="1819"/>
                  </a:cubicBezTo>
                  <a:cubicBezTo>
                    <a:pt x="889" y="1791"/>
                    <a:pt x="809" y="1744"/>
                    <a:pt x="809" y="1744"/>
                  </a:cubicBezTo>
                  <a:cubicBezTo>
                    <a:pt x="766" y="1684"/>
                    <a:pt x="746" y="1619"/>
                    <a:pt x="710" y="1559"/>
                  </a:cubicBezTo>
                  <a:cubicBezTo>
                    <a:pt x="687" y="1520"/>
                    <a:pt x="657" y="1485"/>
                    <a:pt x="631" y="1447"/>
                  </a:cubicBezTo>
                  <a:cubicBezTo>
                    <a:pt x="552" y="1338"/>
                    <a:pt x="526" y="1022"/>
                    <a:pt x="513" y="909"/>
                  </a:cubicBezTo>
                  <a:cubicBezTo>
                    <a:pt x="519" y="730"/>
                    <a:pt x="509" y="549"/>
                    <a:pt x="533" y="371"/>
                  </a:cubicBezTo>
                  <a:cubicBezTo>
                    <a:pt x="536" y="345"/>
                    <a:pt x="564" y="315"/>
                    <a:pt x="592" y="315"/>
                  </a:cubicBezTo>
                  <a:cubicBezTo>
                    <a:pt x="822" y="309"/>
                    <a:pt x="1256" y="552"/>
                    <a:pt x="1256" y="552"/>
                  </a:cubicBezTo>
                  <a:cubicBezTo>
                    <a:pt x="1376" y="589"/>
                    <a:pt x="1532" y="416"/>
                    <a:pt x="1637" y="482"/>
                  </a:cubicBezTo>
                  <a:cubicBezTo>
                    <a:pt x="1729" y="612"/>
                    <a:pt x="1676" y="569"/>
                    <a:pt x="1775" y="631"/>
                  </a:cubicBezTo>
                  <a:cubicBezTo>
                    <a:pt x="1788" y="668"/>
                    <a:pt x="1801" y="705"/>
                    <a:pt x="1814" y="742"/>
                  </a:cubicBezTo>
                  <a:cubicBezTo>
                    <a:pt x="1821" y="761"/>
                    <a:pt x="1834" y="798"/>
                    <a:pt x="1834" y="798"/>
                  </a:cubicBezTo>
                  <a:cubicBezTo>
                    <a:pt x="1823" y="829"/>
                    <a:pt x="1673" y="918"/>
                    <a:pt x="1640" y="936"/>
                  </a:cubicBezTo>
                  <a:cubicBezTo>
                    <a:pt x="1581" y="972"/>
                    <a:pt x="1556" y="980"/>
                    <a:pt x="1479" y="1021"/>
                  </a:cubicBezTo>
                  <a:cubicBezTo>
                    <a:pt x="1289" y="1121"/>
                    <a:pt x="1127" y="1260"/>
                    <a:pt x="947" y="1373"/>
                  </a:cubicBezTo>
                  <a:cubicBezTo>
                    <a:pt x="888" y="1410"/>
                    <a:pt x="764" y="1430"/>
                    <a:pt x="690" y="1447"/>
                  </a:cubicBezTo>
                  <a:cubicBezTo>
                    <a:pt x="505" y="1437"/>
                    <a:pt x="316" y="1454"/>
                    <a:pt x="158" y="1355"/>
                  </a:cubicBezTo>
                  <a:cubicBezTo>
                    <a:pt x="128" y="1270"/>
                    <a:pt x="154" y="1120"/>
                    <a:pt x="256" y="1076"/>
                  </a:cubicBezTo>
                  <a:cubicBezTo>
                    <a:pt x="314" y="1052"/>
                    <a:pt x="463" y="1031"/>
                    <a:pt x="533" y="1021"/>
                  </a:cubicBezTo>
                  <a:cubicBezTo>
                    <a:pt x="730" y="1067"/>
                    <a:pt x="636" y="1050"/>
                    <a:pt x="809" y="1076"/>
                  </a:cubicBezTo>
                  <a:cubicBezTo>
                    <a:pt x="1698" y="1050"/>
                    <a:pt x="1213" y="1110"/>
                    <a:pt x="1558" y="1002"/>
                  </a:cubicBezTo>
                  <a:cubicBezTo>
                    <a:pt x="1578" y="984"/>
                    <a:pt x="1512" y="981"/>
                    <a:pt x="1536" y="968"/>
                  </a:cubicBezTo>
                  <a:cubicBezTo>
                    <a:pt x="1572" y="950"/>
                    <a:pt x="1736" y="909"/>
                    <a:pt x="1736" y="909"/>
                  </a:cubicBezTo>
                  <a:cubicBezTo>
                    <a:pt x="1775" y="854"/>
                    <a:pt x="1814" y="798"/>
                    <a:pt x="1854" y="742"/>
                  </a:cubicBezTo>
                  <a:cubicBezTo>
                    <a:pt x="1879" y="708"/>
                    <a:pt x="1888" y="665"/>
                    <a:pt x="1913" y="631"/>
                  </a:cubicBezTo>
                  <a:cubicBezTo>
                    <a:pt x="1938" y="472"/>
                    <a:pt x="1941" y="530"/>
                    <a:pt x="1913" y="371"/>
                  </a:cubicBezTo>
                  <a:cubicBezTo>
                    <a:pt x="1897" y="278"/>
                    <a:pt x="1879" y="158"/>
                    <a:pt x="1795" y="93"/>
                  </a:cubicBezTo>
                  <a:cubicBezTo>
                    <a:pt x="1737" y="48"/>
                    <a:pt x="1652" y="49"/>
                    <a:pt x="1578" y="37"/>
                  </a:cubicBezTo>
                  <a:cubicBezTo>
                    <a:pt x="1497" y="23"/>
                    <a:pt x="1269" y="6"/>
                    <a:pt x="1203" y="0"/>
                  </a:cubicBezTo>
                  <a:cubicBezTo>
                    <a:pt x="1104" y="12"/>
                    <a:pt x="1006" y="23"/>
                    <a:pt x="907" y="37"/>
                  </a:cubicBezTo>
                  <a:cubicBezTo>
                    <a:pt x="828" y="48"/>
                    <a:pt x="671" y="74"/>
                    <a:pt x="671" y="74"/>
                  </a:cubicBezTo>
                  <a:cubicBezTo>
                    <a:pt x="628" y="135"/>
                    <a:pt x="597" y="192"/>
                    <a:pt x="572" y="260"/>
                  </a:cubicBezTo>
                  <a:cubicBezTo>
                    <a:pt x="572" y="268"/>
                    <a:pt x="574" y="529"/>
                    <a:pt x="611" y="612"/>
                  </a:cubicBezTo>
                  <a:cubicBezTo>
                    <a:pt x="726" y="864"/>
                    <a:pt x="587" y="489"/>
                    <a:pt x="671" y="724"/>
                  </a:cubicBezTo>
                  <a:cubicBezTo>
                    <a:pt x="689" y="841"/>
                    <a:pt x="710" y="957"/>
                    <a:pt x="710" y="1076"/>
                  </a:cubicBezTo>
                  <a:lnTo>
                    <a:pt x="1112" y="920"/>
                  </a:lnTo>
                  <a:lnTo>
                    <a:pt x="1223" y="1076"/>
                  </a:lnTo>
                  <a:lnTo>
                    <a:pt x="592" y="520"/>
                  </a:lnTo>
                  <a:lnTo>
                    <a:pt x="312" y="56"/>
                  </a:lnTo>
                </a:path>
              </a:pathLst>
            </a:custGeom>
            <a:noFill/>
            <a:ln w="254000" cap="flat" cmpd="sng">
              <a:solidFill>
                <a:schemeClr val="folHlink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000" tIns="46800" rIns="90000" bIns="46800" anchor="ctr"/>
            <a:lstStyle/>
            <a:p>
              <a:endParaRPr lang="ru-RU"/>
            </a:p>
          </p:txBody>
        </p:sp>
        <p:sp>
          <p:nvSpPr>
            <p:cNvPr id="24583" name="Oval 6"/>
            <p:cNvSpPr>
              <a:spLocks noChangeArrowheads="1"/>
            </p:cNvSpPr>
            <p:nvPr/>
          </p:nvSpPr>
          <p:spPr bwMode="auto">
            <a:xfrm>
              <a:off x="1800" y="1424"/>
              <a:ext cx="616" cy="344"/>
            </a:xfrm>
            <a:prstGeom prst="ellipse">
              <a:avLst/>
            </a:prstGeom>
            <a:solidFill>
              <a:srgbClr val="FF3300"/>
            </a:solidFill>
            <a:ln w="9525">
              <a:round/>
              <a:headEnd/>
              <a:tailEnd/>
            </a:ln>
            <a:effectLst/>
            <a:scene3d>
              <a:camera prst="legacyPerspectiveFront">
                <a:rot lat="20099998" lon="0" rev="0"/>
              </a:camera>
              <a:lightRig rig="legacyFlat2" dir="t"/>
            </a:scene3d>
            <a:sp3d extrusionH="430200" prstMaterial="legacyMatte">
              <a:bevelT w="13500" h="13500" prst="angle"/>
              <a:bevelB w="13500" h="13500" prst="angle"/>
              <a:extrusionClr>
                <a:srgbClr val="FF3300"/>
              </a:extrusionClr>
              <a:contourClr>
                <a:srgbClr val="FF3300"/>
              </a:contourClr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000" tIns="46800" rIns="90000" bIns="46800" anchor="ctr">
              <a:flatTx/>
            </a:bodyPr>
            <a:lstStyle>
              <a:lvl1pPr algn="ctr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algn="ctr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algn="ctr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algn="ctr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algn="ctr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endParaRPr lang="ru-RU"/>
            </a:p>
          </p:txBody>
        </p:sp>
      </p:grpSp>
      <p:sp>
        <p:nvSpPr>
          <p:cNvPr id="24580" name="Text Box 8"/>
          <p:cNvSpPr txBox="1">
            <a:spLocks noChangeArrowheads="1"/>
          </p:cNvSpPr>
          <p:nvPr/>
        </p:nvSpPr>
        <p:spPr bwMode="auto">
          <a:xfrm>
            <a:off x="3522853" y="981790"/>
            <a:ext cx="5525613" cy="23105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0000" tIns="46800" rIns="90000" bIns="46800" anchor="ctr">
            <a:spAutoFit/>
          </a:bodyPr>
          <a:lstStyle>
            <a:lvl1pPr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ru-RU" sz="3600" b="1" u="sng" dirty="0">
                <a:solidFill>
                  <a:srgbClr val="FF3300"/>
                </a:solidFill>
              </a:rPr>
              <a:t>Третичной структурой</a:t>
            </a:r>
            <a:r>
              <a:rPr lang="ru-RU" sz="3600" b="1" dirty="0"/>
              <a:t> называется упаковка полипептидной цепи в более компактную форму</a:t>
            </a:r>
            <a:endParaRPr lang="ru-RU" sz="3600" dirty="0"/>
          </a:p>
        </p:txBody>
      </p:sp>
      <p:sp>
        <p:nvSpPr>
          <p:cNvPr id="24581" name="Text Box 10"/>
          <p:cNvSpPr txBox="1">
            <a:spLocks noChangeArrowheads="1"/>
          </p:cNvSpPr>
          <p:nvPr/>
        </p:nvSpPr>
        <p:spPr bwMode="auto">
          <a:xfrm>
            <a:off x="838200" y="4647227"/>
            <a:ext cx="2187575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 anchor="ctr">
            <a:spAutoFit/>
          </a:bodyPr>
          <a:lstStyle>
            <a:lvl1pPr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ru-RU" sz="3200" b="1" i="1" dirty="0">
                <a:solidFill>
                  <a:srgbClr val="FF3300"/>
                </a:solidFill>
              </a:rPr>
              <a:t>Миоглобин</a:t>
            </a:r>
            <a:endParaRPr lang="ru-RU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3133915" y="3436284"/>
            <a:ext cx="5819016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dirty="0">
                <a:ea typeface="Times New Roman" panose="02020603050405020304" pitchFamily="18" charset="0"/>
              </a:rPr>
              <a:t>Пространственную трехмерную структуру или </a:t>
            </a:r>
            <a:r>
              <a:rPr lang="ru-RU" sz="2800" dirty="0" err="1">
                <a:ea typeface="Times New Roman" panose="02020603050405020304" pitchFamily="18" charset="0"/>
              </a:rPr>
              <a:t>конформацию</a:t>
            </a:r>
            <a:r>
              <a:rPr lang="ru-RU" sz="2800" dirty="0">
                <a:ea typeface="Times New Roman" panose="02020603050405020304" pitchFamily="18" charset="0"/>
              </a:rPr>
              <a:t> белковых макромолекул образуют в первую очередь водородные связи, а также гидрофобные взаимодействия между неполярными боковыми радикалами аминокислот.</a:t>
            </a:r>
            <a:endParaRPr lang="ru-RU" sz="2800" dirty="0"/>
          </a:p>
        </p:txBody>
      </p:sp>
    </p:spTree>
  </p:cSld>
  <p:clrMapOvr>
    <a:masterClrMapping/>
  </p:clrMapOvr>
  <p:transition spd="slow">
    <p:zoom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82137" y="131859"/>
            <a:ext cx="8488908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3200" dirty="0">
                <a:ea typeface="Times New Roman" panose="02020603050405020304" pitchFamily="18" charset="0"/>
              </a:rPr>
              <a:t>Важным отличием животных белков от растительных является то, что животные белки при гидролизе, распадаются только на α-аминокислоты, тогда как растительные белки могут содержать и аминокислоты у которых аминогруппа может находится в β-, γ- и δ-положении.</a:t>
            </a:r>
            <a:endParaRPr lang="ru-RU" sz="32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382137" y="3562107"/>
            <a:ext cx="8488908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dirty="0"/>
              <a:t>В тканях высокоорганизованных животных белки составляют 10-20 % от массы тела, тогда как углеводы и липиды 1-5 %. Следовательно, белки образуют основной материал клеток</a:t>
            </a:r>
            <a:r>
              <a:rPr lang="ru-RU" sz="2800" dirty="0" smtClean="0"/>
              <a:t>. </a:t>
            </a:r>
            <a:r>
              <a:rPr lang="ru-RU" sz="2800" dirty="0" smtClean="0">
                <a:ea typeface="Times New Roman" panose="02020603050405020304" pitchFamily="18" charset="0"/>
              </a:rPr>
              <a:t>Белки не </a:t>
            </a:r>
            <a:r>
              <a:rPr lang="ru-RU" sz="2800" dirty="0">
                <a:ea typeface="Times New Roman" panose="02020603050405020304" pitchFamily="18" charset="0"/>
              </a:rPr>
              <a:t>образуют депо в организме и должны постоянно поступать с кормами для обновления белков живых существ.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1847565605"/>
      </p:ext>
    </p:extLst>
  </p:cSld>
  <p:clrMapOvr>
    <a:masterClrMapping/>
  </p:clrMapOvr>
  <p:transition spd="slow">
    <p:blinds dir="vert"/>
  </p:transition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648837" y="1447800"/>
            <a:ext cx="8151125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3200" dirty="0">
                <a:ea typeface="Times New Roman" panose="02020603050405020304" pitchFamily="18" charset="0"/>
              </a:rPr>
              <a:t>Третичная структура глобулярных и </a:t>
            </a:r>
            <a:r>
              <a:rPr lang="ru-RU" sz="3200" dirty="0" err="1">
                <a:ea typeface="Times New Roman" panose="02020603050405020304" pitchFamily="18" charset="0"/>
              </a:rPr>
              <a:t>фибрилярных</a:t>
            </a:r>
            <a:r>
              <a:rPr lang="ru-RU" sz="3200" dirty="0">
                <a:ea typeface="Times New Roman" panose="02020603050405020304" pitchFamily="18" charset="0"/>
              </a:rPr>
              <a:t> белков существенно отличается друг от друга. Форма белковой молекулы характеризуется таким показателем как степень асимметрии (отношение длинной оси молекулы к короткой). У глобулярных белков степень асимметрии равна 3-5, тогда как у фибриллярных белков эта величина составляет 80-150.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1975496188"/>
      </p:ext>
    </p:extLst>
  </p:cSld>
  <p:clrMapOvr>
    <a:masterClrMapping/>
  </p:clrMapOvr>
  <p:transition spd="slow">
    <p:blinds dir="vert"/>
  </p:transition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586854" y="1650523"/>
            <a:ext cx="816136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3600" b="1" dirty="0" err="1">
                <a:ea typeface="Times New Roman" panose="02020603050405020304" pitchFamily="18" charset="0"/>
              </a:rPr>
              <a:t>Нативной</a:t>
            </a:r>
            <a:r>
              <a:rPr lang="ru-RU" sz="3600" dirty="0">
                <a:ea typeface="Times New Roman" panose="02020603050405020304" pitchFamily="18" charset="0"/>
              </a:rPr>
              <a:t> </a:t>
            </a:r>
            <a:r>
              <a:rPr lang="ru-RU" sz="3600" dirty="0" err="1">
                <a:ea typeface="Times New Roman" panose="02020603050405020304" pitchFamily="18" charset="0"/>
              </a:rPr>
              <a:t>конформацией</a:t>
            </a:r>
            <a:r>
              <a:rPr lang="ru-RU" sz="3600" dirty="0">
                <a:ea typeface="Times New Roman" panose="02020603050405020304" pitchFamily="18" charset="0"/>
              </a:rPr>
              <a:t> белка называют характерную трехмерную структуру белка, в которой он стабилен и проявляет биологическую активность при определенных физических условиях (температура, давление, рН, и др.).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693801246"/>
      </p:ext>
    </p:extLst>
  </p:cSld>
  <p:clrMapOvr>
    <a:masterClrMapping/>
  </p:clrMapOvr>
  <p:transition spd="slow">
    <p:blinds dir="vert"/>
  </p:transition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3"/>
          <p:cNvSpPr>
            <a:spLocks noGrp="1" noChangeArrowheads="1"/>
          </p:cNvSpPr>
          <p:nvPr>
            <p:ph type="title"/>
          </p:nvPr>
        </p:nvSpPr>
        <p:spPr>
          <a:xfrm>
            <a:off x="838200" y="269875"/>
            <a:ext cx="7772400" cy="641350"/>
          </a:xfrm>
          <a:noFill/>
        </p:spPr>
        <p:txBody>
          <a:bodyPr/>
          <a:lstStyle/>
          <a:p>
            <a:pPr algn="ctr"/>
            <a:r>
              <a:rPr lang="ru-RU" sz="2400" b="1" smtClean="0"/>
              <a:t>	</a:t>
            </a:r>
          </a:p>
        </p:txBody>
      </p:sp>
      <p:grpSp>
        <p:nvGrpSpPr>
          <p:cNvPr id="25603" name="Group 19"/>
          <p:cNvGrpSpPr>
            <a:grpSpLocks noChangeAspect="1"/>
          </p:cNvGrpSpPr>
          <p:nvPr/>
        </p:nvGrpSpPr>
        <p:grpSpPr bwMode="auto">
          <a:xfrm>
            <a:off x="333352" y="1775272"/>
            <a:ext cx="3542612" cy="3707953"/>
            <a:chOff x="588" y="1164"/>
            <a:chExt cx="2959" cy="2939"/>
          </a:xfrm>
        </p:grpSpPr>
        <p:grpSp>
          <p:nvGrpSpPr>
            <p:cNvPr id="25606" name="Group 4"/>
            <p:cNvGrpSpPr>
              <a:grpSpLocks noChangeAspect="1"/>
            </p:cNvGrpSpPr>
            <p:nvPr/>
          </p:nvGrpSpPr>
          <p:grpSpPr bwMode="auto">
            <a:xfrm>
              <a:off x="648" y="2688"/>
              <a:ext cx="1363" cy="1415"/>
              <a:chOff x="720" y="864"/>
              <a:chExt cx="1941" cy="2015"/>
            </a:xfrm>
          </p:grpSpPr>
          <p:sp>
            <p:nvSpPr>
              <p:cNvPr id="25616" name="Freeform 5"/>
              <p:cNvSpPr>
                <a:spLocks noChangeAspect="1"/>
              </p:cNvSpPr>
              <p:nvPr/>
            </p:nvSpPr>
            <p:spPr bwMode="auto">
              <a:xfrm>
                <a:off x="720" y="864"/>
                <a:ext cx="1941" cy="2015"/>
              </a:xfrm>
              <a:custGeom>
                <a:avLst/>
                <a:gdLst>
                  <a:gd name="T0" fmla="*/ 216 w 1941"/>
                  <a:gd name="T1" fmla="*/ 312 h 2015"/>
                  <a:gd name="T2" fmla="*/ 59 w 1941"/>
                  <a:gd name="T3" fmla="*/ 557 h 2015"/>
                  <a:gd name="T4" fmla="*/ 0 w 1941"/>
                  <a:gd name="T5" fmla="*/ 984 h 2015"/>
                  <a:gd name="T6" fmla="*/ 59 w 1941"/>
                  <a:gd name="T7" fmla="*/ 1522 h 2015"/>
                  <a:gd name="T8" fmla="*/ 335 w 1941"/>
                  <a:gd name="T9" fmla="*/ 1670 h 2015"/>
                  <a:gd name="T10" fmla="*/ 631 w 1941"/>
                  <a:gd name="T11" fmla="*/ 1633 h 2015"/>
                  <a:gd name="T12" fmla="*/ 907 w 1941"/>
                  <a:gd name="T13" fmla="*/ 1596 h 2015"/>
                  <a:gd name="T14" fmla="*/ 1026 w 1941"/>
                  <a:gd name="T15" fmla="*/ 1559 h 2015"/>
                  <a:gd name="T16" fmla="*/ 1232 w 1941"/>
                  <a:gd name="T17" fmla="*/ 1616 h 2015"/>
                  <a:gd name="T18" fmla="*/ 1302 w 1941"/>
                  <a:gd name="T19" fmla="*/ 1280 h 2015"/>
                  <a:gd name="T20" fmla="*/ 1420 w 1941"/>
                  <a:gd name="T21" fmla="*/ 1392 h 2015"/>
                  <a:gd name="T22" fmla="*/ 1479 w 1941"/>
                  <a:gd name="T23" fmla="*/ 1596 h 2015"/>
                  <a:gd name="T24" fmla="*/ 1045 w 1941"/>
                  <a:gd name="T25" fmla="*/ 1893 h 2015"/>
                  <a:gd name="T26" fmla="*/ 927 w 1941"/>
                  <a:gd name="T27" fmla="*/ 1819 h 2015"/>
                  <a:gd name="T28" fmla="*/ 809 w 1941"/>
                  <a:gd name="T29" fmla="*/ 1744 h 2015"/>
                  <a:gd name="T30" fmla="*/ 710 w 1941"/>
                  <a:gd name="T31" fmla="*/ 1559 h 2015"/>
                  <a:gd name="T32" fmla="*/ 631 w 1941"/>
                  <a:gd name="T33" fmla="*/ 1447 h 2015"/>
                  <a:gd name="T34" fmla="*/ 513 w 1941"/>
                  <a:gd name="T35" fmla="*/ 909 h 2015"/>
                  <a:gd name="T36" fmla="*/ 533 w 1941"/>
                  <a:gd name="T37" fmla="*/ 371 h 2015"/>
                  <a:gd name="T38" fmla="*/ 592 w 1941"/>
                  <a:gd name="T39" fmla="*/ 315 h 2015"/>
                  <a:gd name="T40" fmla="*/ 1256 w 1941"/>
                  <a:gd name="T41" fmla="*/ 552 h 2015"/>
                  <a:gd name="T42" fmla="*/ 1637 w 1941"/>
                  <a:gd name="T43" fmla="*/ 482 h 2015"/>
                  <a:gd name="T44" fmla="*/ 1775 w 1941"/>
                  <a:gd name="T45" fmla="*/ 631 h 2015"/>
                  <a:gd name="T46" fmla="*/ 1814 w 1941"/>
                  <a:gd name="T47" fmla="*/ 742 h 2015"/>
                  <a:gd name="T48" fmla="*/ 1834 w 1941"/>
                  <a:gd name="T49" fmla="*/ 798 h 2015"/>
                  <a:gd name="T50" fmla="*/ 1640 w 1941"/>
                  <a:gd name="T51" fmla="*/ 936 h 2015"/>
                  <a:gd name="T52" fmla="*/ 1479 w 1941"/>
                  <a:gd name="T53" fmla="*/ 1021 h 2015"/>
                  <a:gd name="T54" fmla="*/ 947 w 1941"/>
                  <a:gd name="T55" fmla="*/ 1373 h 2015"/>
                  <a:gd name="T56" fmla="*/ 690 w 1941"/>
                  <a:gd name="T57" fmla="*/ 1447 h 2015"/>
                  <a:gd name="T58" fmla="*/ 158 w 1941"/>
                  <a:gd name="T59" fmla="*/ 1355 h 2015"/>
                  <a:gd name="T60" fmla="*/ 256 w 1941"/>
                  <a:gd name="T61" fmla="*/ 1076 h 2015"/>
                  <a:gd name="T62" fmla="*/ 533 w 1941"/>
                  <a:gd name="T63" fmla="*/ 1021 h 2015"/>
                  <a:gd name="T64" fmla="*/ 809 w 1941"/>
                  <a:gd name="T65" fmla="*/ 1076 h 2015"/>
                  <a:gd name="T66" fmla="*/ 1558 w 1941"/>
                  <a:gd name="T67" fmla="*/ 1002 h 2015"/>
                  <a:gd name="T68" fmla="*/ 1536 w 1941"/>
                  <a:gd name="T69" fmla="*/ 968 h 2015"/>
                  <a:gd name="T70" fmla="*/ 1736 w 1941"/>
                  <a:gd name="T71" fmla="*/ 909 h 2015"/>
                  <a:gd name="T72" fmla="*/ 1854 w 1941"/>
                  <a:gd name="T73" fmla="*/ 742 h 2015"/>
                  <a:gd name="T74" fmla="*/ 1913 w 1941"/>
                  <a:gd name="T75" fmla="*/ 631 h 2015"/>
                  <a:gd name="T76" fmla="*/ 1913 w 1941"/>
                  <a:gd name="T77" fmla="*/ 371 h 2015"/>
                  <a:gd name="T78" fmla="*/ 1795 w 1941"/>
                  <a:gd name="T79" fmla="*/ 93 h 2015"/>
                  <a:gd name="T80" fmla="*/ 1578 w 1941"/>
                  <a:gd name="T81" fmla="*/ 37 h 2015"/>
                  <a:gd name="T82" fmla="*/ 1203 w 1941"/>
                  <a:gd name="T83" fmla="*/ 0 h 2015"/>
                  <a:gd name="T84" fmla="*/ 907 w 1941"/>
                  <a:gd name="T85" fmla="*/ 37 h 2015"/>
                  <a:gd name="T86" fmla="*/ 671 w 1941"/>
                  <a:gd name="T87" fmla="*/ 74 h 2015"/>
                  <a:gd name="T88" fmla="*/ 572 w 1941"/>
                  <a:gd name="T89" fmla="*/ 260 h 2015"/>
                  <a:gd name="T90" fmla="*/ 611 w 1941"/>
                  <a:gd name="T91" fmla="*/ 612 h 2015"/>
                  <a:gd name="T92" fmla="*/ 671 w 1941"/>
                  <a:gd name="T93" fmla="*/ 724 h 2015"/>
                  <a:gd name="T94" fmla="*/ 710 w 1941"/>
                  <a:gd name="T95" fmla="*/ 1076 h 2015"/>
                  <a:gd name="T96" fmla="*/ 1112 w 1941"/>
                  <a:gd name="T97" fmla="*/ 920 h 2015"/>
                  <a:gd name="T98" fmla="*/ 1223 w 1941"/>
                  <a:gd name="T99" fmla="*/ 1076 h 2015"/>
                  <a:gd name="T100" fmla="*/ 592 w 1941"/>
                  <a:gd name="T101" fmla="*/ 520 h 2015"/>
                  <a:gd name="T102" fmla="*/ 312 w 1941"/>
                  <a:gd name="T103" fmla="*/ 56 h 2015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</a:gdLst>
                <a:ahLst/>
                <a:cxnLst>
                  <a:cxn ang="T104">
                    <a:pos x="T0" y="T1"/>
                  </a:cxn>
                  <a:cxn ang="T105">
                    <a:pos x="T2" y="T3"/>
                  </a:cxn>
                  <a:cxn ang="T106">
                    <a:pos x="T4" y="T5"/>
                  </a:cxn>
                  <a:cxn ang="T107">
                    <a:pos x="T6" y="T7"/>
                  </a:cxn>
                  <a:cxn ang="T108">
                    <a:pos x="T8" y="T9"/>
                  </a:cxn>
                  <a:cxn ang="T109">
                    <a:pos x="T10" y="T11"/>
                  </a:cxn>
                  <a:cxn ang="T110">
                    <a:pos x="T12" y="T13"/>
                  </a:cxn>
                  <a:cxn ang="T111">
                    <a:pos x="T14" y="T15"/>
                  </a:cxn>
                  <a:cxn ang="T112">
                    <a:pos x="T16" y="T17"/>
                  </a:cxn>
                  <a:cxn ang="T113">
                    <a:pos x="T18" y="T19"/>
                  </a:cxn>
                  <a:cxn ang="T114">
                    <a:pos x="T20" y="T21"/>
                  </a:cxn>
                  <a:cxn ang="T115">
                    <a:pos x="T22" y="T23"/>
                  </a:cxn>
                  <a:cxn ang="T116">
                    <a:pos x="T24" y="T25"/>
                  </a:cxn>
                  <a:cxn ang="T117">
                    <a:pos x="T26" y="T27"/>
                  </a:cxn>
                  <a:cxn ang="T118">
                    <a:pos x="T28" y="T29"/>
                  </a:cxn>
                  <a:cxn ang="T119">
                    <a:pos x="T30" y="T31"/>
                  </a:cxn>
                  <a:cxn ang="T120">
                    <a:pos x="T32" y="T33"/>
                  </a:cxn>
                  <a:cxn ang="T121">
                    <a:pos x="T34" y="T35"/>
                  </a:cxn>
                  <a:cxn ang="T122">
                    <a:pos x="T36" y="T37"/>
                  </a:cxn>
                  <a:cxn ang="T123">
                    <a:pos x="T38" y="T39"/>
                  </a:cxn>
                  <a:cxn ang="T124">
                    <a:pos x="T40" y="T41"/>
                  </a:cxn>
                  <a:cxn ang="T125">
                    <a:pos x="T42" y="T43"/>
                  </a:cxn>
                  <a:cxn ang="T126">
                    <a:pos x="T44" y="T45"/>
                  </a:cxn>
                  <a:cxn ang="T127">
                    <a:pos x="T46" y="T47"/>
                  </a:cxn>
                  <a:cxn ang="T128">
                    <a:pos x="T48" y="T49"/>
                  </a:cxn>
                  <a:cxn ang="T129">
                    <a:pos x="T50" y="T51"/>
                  </a:cxn>
                  <a:cxn ang="T130">
                    <a:pos x="T52" y="T53"/>
                  </a:cxn>
                  <a:cxn ang="T131">
                    <a:pos x="T54" y="T55"/>
                  </a:cxn>
                  <a:cxn ang="T132">
                    <a:pos x="T56" y="T57"/>
                  </a:cxn>
                  <a:cxn ang="T133">
                    <a:pos x="T58" y="T59"/>
                  </a:cxn>
                  <a:cxn ang="T134">
                    <a:pos x="T60" y="T61"/>
                  </a:cxn>
                  <a:cxn ang="T135">
                    <a:pos x="T62" y="T63"/>
                  </a:cxn>
                  <a:cxn ang="T136">
                    <a:pos x="T64" y="T65"/>
                  </a:cxn>
                  <a:cxn ang="T137">
                    <a:pos x="T66" y="T67"/>
                  </a:cxn>
                  <a:cxn ang="T138">
                    <a:pos x="T68" y="T69"/>
                  </a:cxn>
                  <a:cxn ang="T139">
                    <a:pos x="T70" y="T71"/>
                  </a:cxn>
                  <a:cxn ang="T140">
                    <a:pos x="T72" y="T73"/>
                  </a:cxn>
                  <a:cxn ang="T141">
                    <a:pos x="T74" y="T75"/>
                  </a:cxn>
                  <a:cxn ang="T142">
                    <a:pos x="T76" y="T77"/>
                  </a:cxn>
                  <a:cxn ang="T143">
                    <a:pos x="T78" y="T79"/>
                  </a:cxn>
                  <a:cxn ang="T144">
                    <a:pos x="T80" y="T81"/>
                  </a:cxn>
                  <a:cxn ang="T145">
                    <a:pos x="T82" y="T83"/>
                  </a:cxn>
                  <a:cxn ang="T146">
                    <a:pos x="T84" y="T85"/>
                  </a:cxn>
                  <a:cxn ang="T147">
                    <a:pos x="T86" y="T87"/>
                  </a:cxn>
                  <a:cxn ang="T148">
                    <a:pos x="T88" y="T89"/>
                  </a:cxn>
                  <a:cxn ang="T149">
                    <a:pos x="T90" y="T91"/>
                  </a:cxn>
                  <a:cxn ang="T150">
                    <a:pos x="T92" y="T93"/>
                  </a:cxn>
                  <a:cxn ang="T151">
                    <a:pos x="T94" y="T95"/>
                  </a:cxn>
                  <a:cxn ang="T152">
                    <a:pos x="T96" y="T97"/>
                  </a:cxn>
                  <a:cxn ang="T153">
                    <a:pos x="T98" y="T99"/>
                  </a:cxn>
                  <a:cxn ang="T154">
                    <a:pos x="T100" y="T101"/>
                  </a:cxn>
                  <a:cxn ang="T155">
                    <a:pos x="T102" y="T103"/>
                  </a:cxn>
                </a:cxnLst>
                <a:rect l="0" t="0" r="r" b="b"/>
                <a:pathLst>
                  <a:path w="1941" h="2015">
                    <a:moveTo>
                      <a:pt x="216" y="312"/>
                    </a:moveTo>
                    <a:cubicBezTo>
                      <a:pt x="183" y="405"/>
                      <a:pt x="117" y="475"/>
                      <a:pt x="59" y="557"/>
                    </a:cubicBezTo>
                    <a:cubicBezTo>
                      <a:pt x="21" y="699"/>
                      <a:pt x="13" y="838"/>
                      <a:pt x="0" y="984"/>
                    </a:cubicBezTo>
                    <a:cubicBezTo>
                      <a:pt x="7" y="1072"/>
                      <a:pt x="3" y="1443"/>
                      <a:pt x="59" y="1522"/>
                    </a:cubicBezTo>
                    <a:cubicBezTo>
                      <a:pt x="125" y="1616"/>
                      <a:pt x="227" y="1650"/>
                      <a:pt x="335" y="1670"/>
                    </a:cubicBezTo>
                    <a:cubicBezTo>
                      <a:pt x="666" y="1636"/>
                      <a:pt x="378" y="1669"/>
                      <a:pt x="631" y="1633"/>
                    </a:cubicBezTo>
                    <a:cubicBezTo>
                      <a:pt x="723" y="1621"/>
                      <a:pt x="907" y="1596"/>
                      <a:pt x="907" y="1596"/>
                    </a:cubicBezTo>
                    <a:cubicBezTo>
                      <a:pt x="947" y="1584"/>
                      <a:pt x="1003" y="1591"/>
                      <a:pt x="1026" y="1559"/>
                    </a:cubicBezTo>
                    <a:cubicBezTo>
                      <a:pt x="1119" y="1426"/>
                      <a:pt x="1140" y="1702"/>
                      <a:pt x="1232" y="1616"/>
                    </a:cubicBezTo>
                    <a:cubicBezTo>
                      <a:pt x="1263" y="1526"/>
                      <a:pt x="1218" y="1333"/>
                      <a:pt x="1302" y="1280"/>
                    </a:cubicBezTo>
                    <a:cubicBezTo>
                      <a:pt x="1341" y="1318"/>
                      <a:pt x="1402" y="1342"/>
                      <a:pt x="1420" y="1392"/>
                    </a:cubicBezTo>
                    <a:cubicBezTo>
                      <a:pt x="1445" y="1460"/>
                      <a:pt x="1455" y="1528"/>
                      <a:pt x="1479" y="1596"/>
                    </a:cubicBezTo>
                    <a:cubicBezTo>
                      <a:pt x="1451" y="2015"/>
                      <a:pt x="1519" y="1918"/>
                      <a:pt x="1045" y="1893"/>
                    </a:cubicBezTo>
                    <a:cubicBezTo>
                      <a:pt x="932" y="1857"/>
                      <a:pt x="1037" y="1899"/>
                      <a:pt x="927" y="1819"/>
                    </a:cubicBezTo>
                    <a:cubicBezTo>
                      <a:pt x="889" y="1791"/>
                      <a:pt x="809" y="1744"/>
                      <a:pt x="809" y="1744"/>
                    </a:cubicBezTo>
                    <a:cubicBezTo>
                      <a:pt x="766" y="1684"/>
                      <a:pt x="746" y="1619"/>
                      <a:pt x="710" y="1559"/>
                    </a:cubicBezTo>
                    <a:cubicBezTo>
                      <a:pt x="687" y="1520"/>
                      <a:pt x="657" y="1485"/>
                      <a:pt x="631" y="1447"/>
                    </a:cubicBezTo>
                    <a:cubicBezTo>
                      <a:pt x="552" y="1338"/>
                      <a:pt x="526" y="1022"/>
                      <a:pt x="513" y="909"/>
                    </a:cubicBezTo>
                    <a:cubicBezTo>
                      <a:pt x="519" y="730"/>
                      <a:pt x="509" y="549"/>
                      <a:pt x="533" y="371"/>
                    </a:cubicBezTo>
                    <a:cubicBezTo>
                      <a:pt x="536" y="345"/>
                      <a:pt x="564" y="315"/>
                      <a:pt x="592" y="315"/>
                    </a:cubicBezTo>
                    <a:cubicBezTo>
                      <a:pt x="822" y="309"/>
                      <a:pt x="1256" y="552"/>
                      <a:pt x="1256" y="552"/>
                    </a:cubicBezTo>
                    <a:cubicBezTo>
                      <a:pt x="1376" y="589"/>
                      <a:pt x="1532" y="416"/>
                      <a:pt x="1637" y="482"/>
                    </a:cubicBezTo>
                    <a:cubicBezTo>
                      <a:pt x="1729" y="612"/>
                      <a:pt x="1676" y="569"/>
                      <a:pt x="1775" y="631"/>
                    </a:cubicBezTo>
                    <a:cubicBezTo>
                      <a:pt x="1788" y="668"/>
                      <a:pt x="1801" y="705"/>
                      <a:pt x="1814" y="742"/>
                    </a:cubicBezTo>
                    <a:cubicBezTo>
                      <a:pt x="1821" y="761"/>
                      <a:pt x="1834" y="798"/>
                      <a:pt x="1834" y="798"/>
                    </a:cubicBezTo>
                    <a:cubicBezTo>
                      <a:pt x="1823" y="829"/>
                      <a:pt x="1673" y="918"/>
                      <a:pt x="1640" y="936"/>
                    </a:cubicBezTo>
                    <a:cubicBezTo>
                      <a:pt x="1581" y="972"/>
                      <a:pt x="1556" y="980"/>
                      <a:pt x="1479" y="1021"/>
                    </a:cubicBezTo>
                    <a:cubicBezTo>
                      <a:pt x="1289" y="1121"/>
                      <a:pt x="1127" y="1260"/>
                      <a:pt x="947" y="1373"/>
                    </a:cubicBezTo>
                    <a:cubicBezTo>
                      <a:pt x="888" y="1410"/>
                      <a:pt x="764" y="1430"/>
                      <a:pt x="690" y="1447"/>
                    </a:cubicBezTo>
                    <a:cubicBezTo>
                      <a:pt x="505" y="1437"/>
                      <a:pt x="316" y="1454"/>
                      <a:pt x="158" y="1355"/>
                    </a:cubicBezTo>
                    <a:cubicBezTo>
                      <a:pt x="128" y="1270"/>
                      <a:pt x="154" y="1120"/>
                      <a:pt x="256" y="1076"/>
                    </a:cubicBezTo>
                    <a:cubicBezTo>
                      <a:pt x="314" y="1052"/>
                      <a:pt x="463" y="1031"/>
                      <a:pt x="533" y="1021"/>
                    </a:cubicBezTo>
                    <a:cubicBezTo>
                      <a:pt x="730" y="1067"/>
                      <a:pt x="636" y="1050"/>
                      <a:pt x="809" y="1076"/>
                    </a:cubicBezTo>
                    <a:cubicBezTo>
                      <a:pt x="1698" y="1050"/>
                      <a:pt x="1213" y="1110"/>
                      <a:pt x="1558" y="1002"/>
                    </a:cubicBezTo>
                    <a:cubicBezTo>
                      <a:pt x="1578" y="984"/>
                      <a:pt x="1512" y="981"/>
                      <a:pt x="1536" y="968"/>
                    </a:cubicBezTo>
                    <a:cubicBezTo>
                      <a:pt x="1572" y="950"/>
                      <a:pt x="1736" y="909"/>
                      <a:pt x="1736" y="909"/>
                    </a:cubicBezTo>
                    <a:cubicBezTo>
                      <a:pt x="1775" y="854"/>
                      <a:pt x="1814" y="798"/>
                      <a:pt x="1854" y="742"/>
                    </a:cubicBezTo>
                    <a:cubicBezTo>
                      <a:pt x="1879" y="708"/>
                      <a:pt x="1888" y="665"/>
                      <a:pt x="1913" y="631"/>
                    </a:cubicBezTo>
                    <a:cubicBezTo>
                      <a:pt x="1938" y="472"/>
                      <a:pt x="1941" y="530"/>
                      <a:pt x="1913" y="371"/>
                    </a:cubicBezTo>
                    <a:cubicBezTo>
                      <a:pt x="1897" y="278"/>
                      <a:pt x="1879" y="158"/>
                      <a:pt x="1795" y="93"/>
                    </a:cubicBezTo>
                    <a:cubicBezTo>
                      <a:pt x="1737" y="48"/>
                      <a:pt x="1652" y="49"/>
                      <a:pt x="1578" y="37"/>
                    </a:cubicBezTo>
                    <a:cubicBezTo>
                      <a:pt x="1497" y="23"/>
                      <a:pt x="1269" y="6"/>
                      <a:pt x="1203" y="0"/>
                    </a:cubicBezTo>
                    <a:cubicBezTo>
                      <a:pt x="1104" y="12"/>
                      <a:pt x="1006" y="23"/>
                      <a:pt x="907" y="37"/>
                    </a:cubicBezTo>
                    <a:cubicBezTo>
                      <a:pt x="828" y="48"/>
                      <a:pt x="671" y="74"/>
                      <a:pt x="671" y="74"/>
                    </a:cubicBezTo>
                    <a:cubicBezTo>
                      <a:pt x="628" y="135"/>
                      <a:pt x="597" y="192"/>
                      <a:pt x="572" y="260"/>
                    </a:cubicBezTo>
                    <a:cubicBezTo>
                      <a:pt x="572" y="268"/>
                      <a:pt x="574" y="529"/>
                      <a:pt x="611" y="612"/>
                    </a:cubicBezTo>
                    <a:cubicBezTo>
                      <a:pt x="726" y="864"/>
                      <a:pt x="587" y="489"/>
                      <a:pt x="671" y="724"/>
                    </a:cubicBezTo>
                    <a:cubicBezTo>
                      <a:pt x="689" y="841"/>
                      <a:pt x="710" y="957"/>
                      <a:pt x="710" y="1076"/>
                    </a:cubicBezTo>
                    <a:lnTo>
                      <a:pt x="1112" y="920"/>
                    </a:lnTo>
                    <a:lnTo>
                      <a:pt x="1223" y="1076"/>
                    </a:lnTo>
                    <a:lnTo>
                      <a:pt x="592" y="520"/>
                    </a:lnTo>
                    <a:lnTo>
                      <a:pt x="312" y="56"/>
                    </a:lnTo>
                  </a:path>
                </a:pathLst>
              </a:custGeom>
              <a:noFill/>
              <a:ln w="254000" cap="flat" cmpd="sng">
                <a:solidFill>
                  <a:schemeClr val="folHlink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0000" tIns="46800" rIns="90000" bIns="46800" anchor="ctr"/>
              <a:lstStyle/>
              <a:p>
                <a:endParaRPr lang="ru-RU"/>
              </a:p>
            </p:txBody>
          </p:sp>
          <p:sp>
            <p:nvSpPr>
              <p:cNvPr id="25617" name="Oval 6"/>
              <p:cNvSpPr>
                <a:spLocks noChangeAspect="1" noChangeArrowheads="1"/>
              </p:cNvSpPr>
              <p:nvPr/>
            </p:nvSpPr>
            <p:spPr bwMode="auto">
              <a:xfrm>
                <a:off x="1800" y="1424"/>
                <a:ext cx="616" cy="344"/>
              </a:xfrm>
              <a:prstGeom prst="ellipse">
                <a:avLst/>
              </a:prstGeom>
              <a:solidFill>
                <a:srgbClr val="FF3300"/>
              </a:solidFill>
              <a:ln w="9525">
                <a:round/>
                <a:headEnd/>
                <a:tailEnd/>
              </a:ln>
              <a:effectLst/>
              <a:scene3d>
                <a:camera prst="legacyPerspectiveFront">
                  <a:rot lat="20099998" lon="0" rev="0"/>
                </a:camera>
                <a:lightRig rig="legacyFlat2" dir="t"/>
              </a:scene3d>
              <a:sp3d extrusionH="430200" prstMaterial="legacyMatte">
                <a:bevelT w="13500" h="13500" prst="angle"/>
                <a:bevelB w="13500" h="13500" prst="angle"/>
                <a:extrusionClr>
                  <a:srgbClr val="FF3300"/>
                </a:extrusionClr>
                <a:contourClr>
                  <a:srgbClr val="FF3300"/>
                </a:contourClr>
              </a:sp3d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0000" tIns="46800" rIns="90000" bIns="46800" anchor="ctr">
                <a:flatTx/>
              </a:bodyPr>
              <a:lstStyle>
                <a:lvl1pPr algn="ctr"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algn="ctr"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algn="ctr"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algn="ctr"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algn="ctr"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endParaRPr lang="ru-RU"/>
              </a:p>
            </p:txBody>
          </p:sp>
        </p:grpSp>
        <p:grpSp>
          <p:nvGrpSpPr>
            <p:cNvPr id="25607" name="Group 10"/>
            <p:cNvGrpSpPr>
              <a:grpSpLocks noChangeAspect="1"/>
            </p:cNvGrpSpPr>
            <p:nvPr/>
          </p:nvGrpSpPr>
          <p:grpSpPr bwMode="auto">
            <a:xfrm>
              <a:off x="588" y="1164"/>
              <a:ext cx="1363" cy="1415"/>
              <a:chOff x="720" y="864"/>
              <a:chExt cx="1941" cy="2015"/>
            </a:xfrm>
          </p:grpSpPr>
          <p:sp>
            <p:nvSpPr>
              <p:cNvPr id="25614" name="Freeform 11"/>
              <p:cNvSpPr>
                <a:spLocks noChangeAspect="1"/>
              </p:cNvSpPr>
              <p:nvPr/>
            </p:nvSpPr>
            <p:spPr bwMode="auto">
              <a:xfrm>
                <a:off x="720" y="864"/>
                <a:ext cx="1941" cy="2015"/>
              </a:xfrm>
              <a:custGeom>
                <a:avLst/>
                <a:gdLst>
                  <a:gd name="T0" fmla="*/ 216 w 1941"/>
                  <a:gd name="T1" fmla="*/ 312 h 2015"/>
                  <a:gd name="T2" fmla="*/ 59 w 1941"/>
                  <a:gd name="T3" fmla="*/ 557 h 2015"/>
                  <a:gd name="T4" fmla="*/ 0 w 1941"/>
                  <a:gd name="T5" fmla="*/ 984 h 2015"/>
                  <a:gd name="T6" fmla="*/ 59 w 1941"/>
                  <a:gd name="T7" fmla="*/ 1522 h 2015"/>
                  <a:gd name="T8" fmla="*/ 335 w 1941"/>
                  <a:gd name="T9" fmla="*/ 1670 h 2015"/>
                  <a:gd name="T10" fmla="*/ 631 w 1941"/>
                  <a:gd name="T11" fmla="*/ 1633 h 2015"/>
                  <a:gd name="T12" fmla="*/ 907 w 1941"/>
                  <a:gd name="T13" fmla="*/ 1596 h 2015"/>
                  <a:gd name="T14" fmla="*/ 1026 w 1941"/>
                  <a:gd name="T15" fmla="*/ 1559 h 2015"/>
                  <a:gd name="T16" fmla="*/ 1232 w 1941"/>
                  <a:gd name="T17" fmla="*/ 1616 h 2015"/>
                  <a:gd name="T18" fmla="*/ 1302 w 1941"/>
                  <a:gd name="T19" fmla="*/ 1280 h 2015"/>
                  <a:gd name="T20" fmla="*/ 1420 w 1941"/>
                  <a:gd name="T21" fmla="*/ 1392 h 2015"/>
                  <a:gd name="T22" fmla="*/ 1479 w 1941"/>
                  <a:gd name="T23" fmla="*/ 1596 h 2015"/>
                  <a:gd name="T24" fmla="*/ 1045 w 1941"/>
                  <a:gd name="T25" fmla="*/ 1893 h 2015"/>
                  <a:gd name="T26" fmla="*/ 927 w 1941"/>
                  <a:gd name="T27" fmla="*/ 1819 h 2015"/>
                  <a:gd name="T28" fmla="*/ 809 w 1941"/>
                  <a:gd name="T29" fmla="*/ 1744 h 2015"/>
                  <a:gd name="T30" fmla="*/ 710 w 1941"/>
                  <a:gd name="T31" fmla="*/ 1559 h 2015"/>
                  <a:gd name="T32" fmla="*/ 631 w 1941"/>
                  <a:gd name="T33" fmla="*/ 1447 h 2015"/>
                  <a:gd name="T34" fmla="*/ 513 w 1941"/>
                  <a:gd name="T35" fmla="*/ 909 h 2015"/>
                  <a:gd name="T36" fmla="*/ 533 w 1941"/>
                  <a:gd name="T37" fmla="*/ 371 h 2015"/>
                  <a:gd name="T38" fmla="*/ 592 w 1941"/>
                  <a:gd name="T39" fmla="*/ 315 h 2015"/>
                  <a:gd name="T40" fmla="*/ 1256 w 1941"/>
                  <a:gd name="T41" fmla="*/ 552 h 2015"/>
                  <a:gd name="T42" fmla="*/ 1637 w 1941"/>
                  <a:gd name="T43" fmla="*/ 482 h 2015"/>
                  <a:gd name="T44" fmla="*/ 1775 w 1941"/>
                  <a:gd name="T45" fmla="*/ 631 h 2015"/>
                  <a:gd name="T46" fmla="*/ 1814 w 1941"/>
                  <a:gd name="T47" fmla="*/ 742 h 2015"/>
                  <a:gd name="T48" fmla="*/ 1834 w 1941"/>
                  <a:gd name="T49" fmla="*/ 798 h 2015"/>
                  <a:gd name="T50" fmla="*/ 1640 w 1941"/>
                  <a:gd name="T51" fmla="*/ 936 h 2015"/>
                  <a:gd name="T52" fmla="*/ 1479 w 1941"/>
                  <a:gd name="T53" fmla="*/ 1021 h 2015"/>
                  <a:gd name="T54" fmla="*/ 947 w 1941"/>
                  <a:gd name="T55" fmla="*/ 1373 h 2015"/>
                  <a:gd name="T56" fmla="*/ 690 w 1941"/>
                  <a:gd name="T57" fmla="*/ 1447 h 2015"/>
                  <a:gd name="T58" fmla="*/ 158 w 1941"/>
                  <a:gd name="T59" fmla="*/ 1355 h 2015"/>
                  <a:gd name="T60" fmla="*/ 256 w 1941"/>
                  <a:gd name="T61" fmla="*/ 1076 h 2015"/>
                  <a:gd name="T62" fmla="*/ 533 w 1941"/>
                  <a:gd name="T63" fmla="*/ 1021 h 2015"/>
                  <a:gd name="T64" fmla="*/ 809 w 1941"/>
                  <a:gd name="T65" fmla="*/ 1076 h 2015"/>
                  <a:gd name="T66" fmla="*/ 1558 w 1941"/>
                  <a:gd name="T67" fmla="*/ 1002 h 2015"/>
                  <a:gd name="T68" fmla="*/ 1536 w 1941"/>
                  <a:gd name="T69" fmla="*/ 968 h 2015"/>
                  <a:gd name="T70" fmla="*/ 1736 w 1941"/>
                  <a:gd name="T71" fmla="*/ 909 h 2015"/>
                  <a:gd name="T72" fmla="*/ 1854 w 1941"/>
                  <a:gd name="T73" fmla="*/ 742 h 2015"/>
                  <a:gd name="T74" fmla="*/ 1913 w 1941"/>
                  <a:gd name="T75" fmla="*/ 631 h 2015"/>
                  <a:gd name="T76" fmla="*/ 1913 w 1941"/>
                  <a:gd name="T77" fmla="*/ 371 h 2015"/>
                  <a:gd name="T78" fmla="*/ 1795 w 1941"/>
                  <a:gd name="T79" fmla="*/ 93 h 2015"/>
                  <a:gd name="T80" fmla="*/ 1578 w 1941"/>
                  <a:gd name="T81" fmla="*/ 37 h 2015"/>
                  <a:gd name="T82" fmla="*/ 1203 w 1941"/>
                  <a:gd name="T83" fmla="*/ 0 h 2015"/>
                  <a:gd name="T84" fmla="*/ 907 w 1941"/>
                  <a:gd name="T85" fmla="*/ 37 h 2015"/>
                  <a:gd name="T86" fmla="*/ 671 w 1941"/>
                  <a:gd name="T87" fmla="*/ 74 h 2015"/>
                  <a:gd name="T88" fmla="*/ 572 w 1941"/>
                  <a:gd name="T89" fmla="*/ 260 h 2015"/>
                  <a:gd name="T90" fmla="*/ 611 w 1941"/>
                  <a:gd name="T91" fmla="*/ 612 h 2015"/>
                  <a:gd name="T92" fmla="*/ 671 w 1941"/>
                  <a:gd name="T93" fmla="*/ 724 h 2015"/>
                  <a:gd name="T94" fmla="*/ 710 w 1941"/>
                  <a:gd name="T95" fmla="*/ 1076 h 2015"/>
                  <a:gd name="T96" fmla="*/ 1112 w 1941"/>
                  <a:gd name="T97" fmla="*/ 920 h 2015"/>
                  <a:gd name="T98" fmla="*/ 1223 w 1941"/>
                  <a:gd name="T99" fmla="*/ 1076 h 2015"/>
                  <a:gd name="T100" fmla="*/ 592 w 1941"/>
                  <a:gd name="T101" fmla="*/ 520 h 2015"/>
                  <a:gd name="T102" fmla="*/ 312 w 1941"/>
                  <a:gd name="T103" fmla="*/ 56 h 2015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</a:gdLst>
                <a:ahLst/>
                <a:cxnLst>
                  <a:cxn ang="T104">
                    <a:pos x="T0" y="T1"/>
                  </a:cxn>
                  <a:cxn ang="T105">
                    <a:pos x="T2" y="T3"/>
                  </a:cxn>
                  <a:cxn ang="T106">
                    <a:pos x="T4" y="T5"/>
                  </a:cxn>
                  <a:cxn ang="T107">
                    <a:pos x="T6" y="T7"/>
                  </a:cxn>
                  <a:cxn ang="T108">
                    <a:pos x="T8" y="T9"/>
                  </a:cxn>
                  <a:cxn ang="T109">
                    <a:pos x="T10" y="T11"/>
                  </a:cxn>
                  <a:cxn ang="T110">
                    <a:pos x="T12" y="T13"/>
                  </a:cxn>
                  <a:cxn ang="T111">
                    <a:pos x="T14" y="T15"/>
                  </a:cxn>
                  <a:cxn ang="T112">
                    <a:pos x="T16" y="T17"/>
                  </a:cxn>
                  <a:cxn ang="T113">
                    <a:pos x="T18" y="T19"/>
                  </a:cxn>
                  <a:cxn ang="T114">
                    <a:pos x="T20" y="T21"/>
                  </a:cxn>
                  <a:cxn ang="T115">
                    <a:pos x="T22" y="T23"/>
                  </a:cxn>
                  <a:cxn ang="T116">
                    <a:pos x="T24" y="T25"/>
                  </a:cxn>
                  <a:cxn ang="T117">
                    <a:pos x="T26" y="T27"/>
                  </a:cxn>
                  <a:cxn ang="T118">
                    <a:pos x="T28" y="T29"/>
                  </a:cxn>
                  <a:cxn ang="T119">
                    <a:pos x="T30" y="T31"/>
                  </a:cxn>
                  <a:cxn ang="T120">
                    <a:pos x="T32" y="T33"/>
                  </a:cxn>
                  <a:cxn ang="T121">
                    <a:pos x="T34" y="T35"/>
                  </a:cxn>
                  <a:cxn ang="T122">
                    <a:pos x="T36" y="T37"/>
                  </a:cxn>
                  <a:cxn ang="T123">
                    <a:pos x="T38" y="T39"/>
                  </a:cxn>
                  <a:cxn ang="T124">
                    <a:pos x="T40" y="T41"/>
                  </a:cxn>
                  <a:cxn ang="T125">
                    <a:pos x="T42" y="T43"/>
                  </a:cxn>
                  <a:cxn ang="T126">
                    <a:pos x="T44" y="T45"/>
                  </a:cxn>
                  <a:cxn ang="T127">
                    <a:pos x="T46" y="T47"/>
                  </a:cxn>
                  <a:cxn ang="T128">
                    <a:pos x="T48" y="T49"/>
                  </a:cxn>
                  <a:cxn ang="T129">
                    <a:pos x="T50" y="T51"/>
                  </a:cxn>
                  <a:cxn ang="T130">
                    <a:pos x="T52" y="T53"/>
                  </a:cxn>
                  <a:cxn ang="T131">
                    <a:pos x="T54" y="T55"/>
                  </a:cxn>
                  <a:cxn ang="T132">
                    <a:pos x="T56" y="T57"/>
                  </a:cxn>
                  <a:cxn ang="T133">
                    <a:pos x="T58" y="T59"/>
                  </a:cxn>
                  <a:cxn ang="T134">
                    <a:pos x="T60" y="T61"/>
                  </a:cxn>
                  <a:cxn ang="T135">
                    <a:pos x="T62" y="T63"/>
                  </a:cxn>
                  <a:cxn ang="T136">
                    <a:pos x="T64" y="T65"/>
                  </a:cxn>
                  <a:cxn ang="T137">
                    <a:pos x="T66" y="T67"/>
                  </a:cxn>
                  <a:cxn ang="T138">
                    <a:pos x="T68" y="T69"/>
                  </a:cxn>
                  <a:cxn ang="T139">
                    <a:pos x="T70" y="T71"/>
                  </a:cxn>
                  <a:cxn ang="T140">
                    <a:pos x="T72" y="T73"/>
                  </a:cxn>
                  <a:cxn ang="T141">
                    <a:pos x="T74" y="T75"/>
                  </a:cxn>
                  <a:cxn ang="T142">
                    <a:pos x="T76" y="T77"/>
                  </a:cxn>
                  <a:cxn ang="T143">
                    <a:pos x="T78" y="T79"/>
                  </a:cxn>
                  <a:cxn ang="T144">
                    <a:pos x="T80" y="T81"/>
                  </a:cxn>
                  <a:cxn ang="T145">
                    <a:pos x="T82" y="T83"/>
                  </a:cxn>
                  <a:cxn ang="T146">
                    <a:pos x="T84" y="T85"/>
                  </a:cxn>
                  <a:cxn ang="T147">
                    <a:pos x="T86" y="T87"/>
                  </a:cxn>
                  <a:cxn ang="T148">
                    <a:pos x="T88" y="T89"/>
                  </a:cxn>
                  <a:cxn ang="T149">
                    <a:pos x="T90" y="T91"/>
                  </a:cxn>
                  <a:cxn ang="T150">
                    <a:pos x="T92" y="T93"/>
                  </a:cxn>
                  <a:cxn ang="T151">
                    <a:pos x="T94" y="T95"/>
                  </a:cxn>
                  <a:cxn ang="T152">
                    <a:pos x="T96" y="T97"/>
                  </a:cxn>
                  <a:cxn ang="T153">
                    <a:pos x="T98" y="T99"/>
                  </a:cxn>
                  <a:cxn ang="T154">
                    <a:pos x="T100" y="T101"/>
                  </a:cxn>
                  <a:cxn ang="T155">
                    <a:pos x="T102" y="T103"/>
                  </a:cxn>
                </a:cxnLst>
                <a:rect l="0" t="0" r="r" b="b"/>
                <a:pathLst>
                  <a:path w="1941" h="2015">
                    <a:moveTo>
                      <a:pt x="216" y="312"/>
                    </a:moveTo>
                    <a:cubicBezTo>
                      <a:pt x="183" y="405"/>
                      <a:pt x="117" y="475"/>
                      <a:pt x="59" y="557"/>
                    </a:cubicBezTo>
                    <a:cubicBezTo>
                      <a:pt x="21" y="699"/>
                      <a:pt x="13" y="838"/>
                      <a:pt x="0" y="984"/>
                    </a:cubicBezTo>
                    <a:cubicBezTo>
                      <a:pt x="7" y="1072"/>
                      <a:pt x="3" y="1443"/>
                      <a:pt x="59" y="1522"/>
                    </a:cubicBezTo>
                    <a:cubicBezTo>
                      <a:pt x="125" y="1616"/>
                      <a:pt x="227" y="1650"/>
                      <a:pt x="335" y="1670"/>
                    </a:cubicBezTo>
                    <a:cubicBezTo>
                      <a:pt x="666" y="1636"/>
                      <a:pt x="378" y="1669"/>
                      <a:pt x="631" y="1633"/>
                    </a:cubicBezTo>
                    <a:cubicBezTo>
                      <a:pt x="723" y="1621"/>
                      <a:pt x="907" y="1596"/>
                      <a:pt x="907" y="1596"/>
                    </a:cubicBezTo>
                    <a:cubicBezTo>
                      <a:pt x="947" y="1584"/>
                      <a:pt x="1003" y="1591"/>
                      <a:pt x="1026" y="1559"/>
                    </a:cubicBezTo>
                    <a:cubicBezTo>
                      <a:pt x="1119" y="1426"/>
                      <a:pt x="1140" y="1702"/>
                      <a:pt x="1232" y="1616"/>
                    </a:cubicBezTo>
                    <a:cubicBezTo>
                      <a:pt x="1263" y="1526"/>
                      <a:pt x="1218" y="1333"/>
                      <a:pt x="1302" y="1280"/>
                    </a:cubicBezTo>
                    <a:cubicBezTo>
                      <a:pt x="1341" y="1318"/>
                      <a:pt x="1402" y="1342"/>
                      <a:pt x="1420" y="1392"/>
                    </a:cubicBezTo>
                    <a:cubicBezTo>
                      <a:pt x="1445" y="1460"/>
                      <a:pt x="1455" y="1528"/>
                      <a:pt x="1479" y="1596"/>
                    </a:cubicBezTo>
                    <a:cubicBezTo>
                      <a:pt x="1451" y="2015"/>
                      <a:pt x="1519" y="1918"/>
                      <a:pt x="1045" y="1893"/>
                    </a:cubicBezTo>
                    <a:cubicBezTo>
                      <a:pt x="932" y="1857"/>
                      <a:pt x="1037" y="1899"/>
                      <a:pt x="927" y="1819"/>
                    </a:cubicBezTo>
                    <a:cubicBezTo>
                      <a:pt x="889" y="1791"/>
                      <a:pt x="809" y="1744"/>
                      <a:pt x="809" y="1744"/>
                    </a:cubicBezTo>
                    <a:cubicBezTo>
                      <a:pt x="766" y="1684"/>
                      <a:pt x="746" y="1619"/>
                      <a:pt x="710" y="1559"/>
                    </a:cubicBezTo>
                    <a:cubicBezTo>
                      <a:pt x="687" y="1520"/>
                      <a:pt x="657" y="1485"/>
                      <a:pt x="631" y="1447"/>
                    </a:cubicBezTo>
                    <a:cubicBezTo>
                      <a:pt x="552" y="1338"/>
                      <a:pt x="526" y="1022"/>
                      <a:pt x="513" y="909"/>
                    </a:cubicBezTo>
                    <a:cubicBezTo>
                      <a:pt x="519" y="730"/>
                      <a:pt x="509" y="549"/>
                      <a:pt x="533" y="371"/>
                    </a:cubicBezTo>
                    <a:cubicBezTo>
                      <a:pt x="536" y="345"/>
                      <a:pt x="564" y="315"/>
                      <a:pt x="592" y="315"/>
                    </a:cubicBezTo>
                    <a:cubicBezTo>
                      <a:pt x="822" y="309"/>
                      <a:pt x="1256" y="552"/>
                      <a:pt x="1256" y="552"/>
                    </a:cubicBezTo>
                    <a:cubicBezTo>
                      <a:pt x="1376" y="589"/>
                      <a:pt x="1532" y="416"/>
                      <a:pt x="1637" y="482"/>
                    </a:cubicBezTo>
                    <a:cubicBezTo>
                      <a:pt x="1729" y="612"/>
                      <a:pt x="1676" y="569"/>
                      <a:pt x="1775" y="631"/>
                    </a:cubicBezTo>
                    <a:cubicBezTo>
                      <a:pt x="1788" y="668"/>
                      <a:pt x="1801" y="705"/>
                      <a:pt x="1814" y="742"/>
                    </a:cubicBezTo>
                    <a:cubicBezTo>
                      <a:pt x="1821" y="761"/>
                      <a:pt x="1834" y="798"/>
                      <a:pt x="1834" y="798"/>
                    </a:cubicBezTo>
                    <a:cubicBezTo>
                      <a:pt x="1823" y="829"/>
                      <a:pt x="1673" y="918"/>
                      <a:pt x="1640" y="936"/>
                    </a:cubicBezTo>
                    <a:cubicBezTo>
                      <a:pt x="1581" y="972"/>
                      <a:pt x="1556" y="980"/>
                      <a:pt x="1479" y="1021"/>
                    </a:cubicBezTo>
                    <a:cubicBezTo>
                      <a:pt x="1289" y="1121"/>
                      <a:pt x="1127" y="1260"/>
                      <a:pt x="947" y="1373"/>
                    </a:cubicBezTo>
                    <a:cubicBezTo>
                      <a:pt x="888" y="1410"/>
                      <a:pt x="764" y="1430"/>
                      <a:pt x="690" y="1447"/>
                    </a:cubicBezTo>
                    <a:cubicBezTo>
                      <a:pt x="505" y="1437"/>
                      <a:pt x="316" y="1454"/>
                      <a:pt x="158" y="1355"/>
                    </a:cubicBezTo>
                    <a:cubicBezTo>
                      <a:pt x="128" y="1270"/>
                      <a:pt x="154" y="1120"/>
                      <a:pt x="256" y="1076"/>
                    </a:cubicBezTo>
                    <a:cubicBezTo>
                      <a:pt x="314" y="1052"/>
                      <a:pt x="463" y="1031"/>
                      <a:pt x="533" y="1021"/>
                    </a:cubicBezTo>
                    <a:cubicBezTo>
                      <a:pt x="730" y="1067"/>
                      <a:pt x="636" y="1050"/>
                      <a:pt x="809" y="1076"/>
                    </a:cubicBezTo>
                    <a:cubicBezTo>
                      <a:pt x="1698" y="1050"/>
                      <a:pt x="1213" y="1110"/>
                      <a:pt x="1558" y="1002"/>
                    </a:cubicBezTo>
                    <a:cubicBezTo>
                      <a:pt x="1578" y="984"/>
                      <a:pt x="1512" y="981"/>
                      <a:pt x="1536" y="968"/>
                    </a:cubicBezTo>
                    <a:cubicBezTo>
                      <a:pt x="1572" y="950"/>
                      <a:pt x="1736" y="909"/>
                      <a:pt x="1736" y="909"/>
                    </a:cubicBezTo>
                    <a:cubicBezTo>
                      <a:pt x="1775" y="854"/>
                      <a:pt x="1814" y="798"/>
                      <a:pt x="1854" y="742"/>
                    </a:cubicBezTo>
                    <a:cubicBezTo>
                      <a:pt x="1879" y="708"/>
                      <a:pt x="1888" y="665"/>
                      <a:pt x="1913" y="631"/>
                    </a:cubicBezTo>
                    <a:cubicBezTo>
                      <a:pt x="1938" y="472"/>
                      <a:pt x="1941" y="530"/>
                      <a:pt x="1913" y="371"/>
                    </a:cubicBezTo>
                    <a:cubicBezTo>
                      <a:pt x="1897" y="278"/>
                      <a:pt x="1879" y="158"/>
                      <a:pt x="1795" y="93"/>
                    </a:cubicBezTo>
                    <a:cubicBezTo>
                      <a:pt x="1737" y="48"/>
                      <a:pt x="1652" y="49"/>
                      <a:pt x="1578" y="37"/>
                    </a:cubicBezTo>
                    <a:cubicBezTo>
                      <a:pt x="1497" y="23"/>
                      <a:pt x="1269" y="6"/>
                      <a:pt x="1203" y="0"/>
                    </a:cubicBezTo>
                    <a:cubicBezTo>
                      <a:pt x="1104" y="12"/>
                      <a:pt x="1006" y="23"/>
                      <a:pt x="907" y="37"/>
                    </a:cubicBezTo>
                    <a:cubicBezTo>
                      <a:pt x="828" y="48"/>
                      <a:pt x="671" y="74"/>
                      <a:pt x="671" y="74"/>
                    </a:cubicBezTo>
                    <a:cubicBezTo>
                      <a:pt x="628" y="135"/>
                      <a:pt x="597" y="192"/>
                      <a:pt x="572" y="260"/>
                    </a:cubicBezTo>
                    <a:cubicBezTo>
                      <a:pt x="572" y="268"/>
                      <a:pt x="574" y="529"/>
                      <a:pt x="611" y="612"/>
                    </a:cubicBezTo>
                    <a:cubicBezTo>
                      <a:pt x="726" y="864"/>
                      <a:pt x="587" y="489"/>
                      <a:pt x="671" y="724"/>
                    </a:cubicBezTo>
                    <a:cubicBezTo>
                      <a:pt x="689" y="841"/>
                      <a:pt x="710" y="957"/>
                      <a:pt x="710" y="1076"/>
                    </a:cubicBezTo>
                    <a:lnTo>
                      <a:pt x="1112" y="920"/>
                    </a:lnTo>
                    <a:lnTo>
                      <a:pt x="1223" y="1076"/>
                    </a:lnTo>
                    <a:lnTo>
                      <a:pt x="592" y="520"/>
                    </a:lnTo>
                    <a:lnTo>
                      <a:pt x="312" y="56"/>
                    </a:lnTo>
                  </a:path>
                </a:pathLst>
              </a:custGeom>
              <a:noFill/>
              <a:ln w="254000" cap="flat" cmpd="sng">
                <a:solidFill>
                  <a:schemeClr val="folHlink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0000" tIns="46800" rIns="90000" bIns="46800" anchor="ctr"/>
              <a:lstStyle/>
              <a:p>
                <a:endParaRPr lang="ru-RU"/>
              </a:p>
            </p:txBody>
          </p:sp>
          <p:sp>
            <p:nvSpPr>
              <p:cNvPr id="25615" name="Oval 12"/>
              <p:cNvSpPr>
                <a:spLocks noChangeAspect="1" noChangeArrowheads="1"/>
              </p:cNvSpPr>
              <p:nvPr/>
            </p:nvSpPr>
            <p:spPr bwMode="auto">
              <a:xfrm>
                <a:off x="1800" y="1424"/>
                <a:ext cx="616" cy="344"/>
              </a:xfrm>
              <a:prstGeom prst="ellipse">
                <a:avLst/>
              </a:prstGeom>
              <a:solidFill>
                <a:srgbClr val="FF3300"/>
              </a:solidFill>
              <a:ln w="9525">
                <a:round/>
                <a:headEnd/>
                <a:tailEnd/>
              </a:ln>
              <a:effectLst/>
              <a:scene3d>
                <a:camera prst="legacyPerspectiveFront">
                  <a:rot lat="20099998" lon="0" rev="0"/>
                </a:camera>
                <a:lightRig rig="legacyFlat2" dir="t"/>
              </a:scene3d>
              <a:sp3d extrusionH="430200" prstMaterial="legacyMatte">
                <a:bevelT w="13500" h="13500" prst="angle"/>
                <a:bevelB w="13500" h="13500" prst="angle"/>
                <a:extrusionClr>
                  <a:srgbClr val="FF3300"/>
                </a:extrusionClr>
                <a:contourClr>
                  <a:srgbClr val="FF3300"/>
                </a:contourClr>
              </a:sp3d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0000" tIns="46800" rIns="90000" bIns="46800" anchor="ctr">
                <a:flatTx/>
              </a:bodyPr>
              <a:lstStyle>
                <a:lvl1pPr algn="ctr"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algn="ctr"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algn="ctr"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algn="ctr"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algn="ctr"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endParaRPr lang="ru-RU"/>
              </a:p>
            </p:txBody>
          </p:sp>
        </p:grpSp>
        <p:grpSp>
          <p:nvGrpSpPr>
            <p:cNvPr id="25608" name="Group 13"/>
            <p:cNvGrpSpPr>
              <a:grpSpLocks noChangeAspect="1"/>
            </p:cNvGrpSpPr>
            <p:nvPr/>
          </p:nvGrpSpPr>
          <p:grpSpPr bwMode="auto">
            <a:xfrm flipH="1">
              <a:off x="2184" y="2688"/>
              <a:ext cx="1363" cy="1415"/>
              <a:chOff x="720" y="864"/>
              <a:chExt cx="1941" cy="2015"/>
            </a:xfrm>
          </p:grpSpPr>
          <p:sp>
            <p:nvSpPr>
              <p:cNvPr id="25612" name="Freeform 14"/>
              <p:cNvSpPr>
                <a:spLocks noChangeAspect="1"/>
              </p:cNvSpPr>
              <p:nvPr/>
            </p:nvSpPr>
            <p:spPr bwMode="auto">
              <a:xfrm>
                <a:off x="720" y="864"/>
                <a:ext cx="1941" cy="2015"/>
              </a:xfrm>
              <a:custGeom>
                <a:avLst/>
                <a:gdLst>
                  <a:gd name="T0" fmla="*/ 216 w 1941"/>
                  <a:gd name="T1" fmla="*/ 312 h 2015"/>
                  <a:gd name="T2" fmla="*/ 59 w 1941"/>
                  <a:gd name="T3" fmla="*/ 557 h 2015"/>
                  <a:gd name="T4" fmla="*/ 0 w 1941"/>
                  <a:gd name="T5" fmla="*/ 984 h 2015"/>
                  <a:gd name="T6" fmla="*/ 59 w 1941"/>
                  <a:gd name="T7" fmla="*/ 1522 h 2015"/>
                  <a:gd name="T8" fmla="*/ 335 w 1941"/>
                  <a:gd name="T9" fmla="*/ 1670 h 2015"/>
                  <a:gd name="T10" fmla="*/ 631 w 1941"/>
                  <a:gd name="T11" fmla="*/ 1633 h 2015"/>
                  <a:gd name="T12" fmla="*/ 907 w 1941"/>
                  <a:gd name="T13" fmla="*/ 1596 h 2015"/>
                  <a:gd name="T14" fmla="*/ 1026 w 1941"/>
                  <a:gd name="T15" fmla="*/ 1559 h 2015"/>
                  <a:gd name="T16" fmla="*/ 1232 w 1941"/>
                  <a:gd name="T17" fmla="*/ 1616 h 2015"/>
                  <a:gd name="T18" fmla="*/ 1302 w 1941"/>
                  <a:gd name="T19" fmla="*/ 1280 h 2015"/>
                  <a:gd name="T20" fmla="*/ 1420 w 1941"/>
                  <a:gd name="T21" fmla="*/ 1392 h 2015"/>
                  <a:gd name="T22" fmla="*/ 1479 w 1941"/>
                  <a:gd name="T23" fmla="*/ 1596 h 2015"/>
                  <a:gd name="T24" fmla="*/ 1045 w 1941"/>
                  <a:gd name="T25" fmla="*/ 1893 h 2015"/>
                  <a:gd name="T26" fmla="*/ 927 w 1941"/>
                  <a:gd name="T27" fmla="*/ 1819 h 2015"/>
                  <a:gd name="T28" fmla="*/ 809 w 1941"/>
                  <a:gd name="T29" fmla="*/ 1744 h 2015"/>
                  <a:gd name="T30" fmla="*/ 710 w 1941"/>
                  <a:gd name="T31" fmla="*/ 1559 h 2015"/>
                  <a:gd name="T32" fmla="*/ 631 w 1941"/>
                  <a:gd name="T33" fmla="*/ 1447 h 2015"/>
                  <a:gd name="T34" fmla="*/ 513 w 1941"/>
                  <a:gd name="T35" fmla="*/ 909 h 2015"/>
                  <a:gd name="T36" fmla="*/ 533 w 1941"/>
                  <a:gd name="T37" fmla="*/ 371 h 2015"/>
                  <a:gd name="T38" fmla="*/ 592 w 1941"/>
                  <a:gd name="T39" fmla="*/ 315 h 2015"/>
                  <a:gd name="T40" fmla="*/ 1256 w 1941"/>
                  <a:gd name="T41" fmla="*/ 552 h 2015"/>
                  <a:gd name="T42" fmla="*/ 1637 w 1941"/>
                  <a:gd name="T43" fmla="*/ 482 h 2015"/>
                  <a:gd name="T44" fmla="*/ 1775 w 1941"/>
                  <a:gd name="T45" fmla="*/ 631 h 2015"/>
                  <a:gd name="T46" fmla="*/ 1814 w 1941"/>
                  <a:gd name="T47" fmla="*/ 742 h 2015"/>
                  <a:gd name="T48" fmla="*/ 1834 w 1941"/>
                  <a:gd name="T49" fmla="*/ 798 h 2015"/>
                  <a:gd name="T50" fmla="*/ 1640 w 1941"/>
                  <a:gd name="T51" fmla="*/ 936 h 2015"/>
                  <a:gd name="T52" fmla="*/ 1479 w 1941"/>
                  <a:gd name="T53" fmla="*/ 1021 h 2015"/>
                  <a:gd name="T54" fmla="*/ 947 w 1941"/>
                  <a:gd name="T55" fmla="*/ 1373 h 2015"/>
                  <a:gd name="T56" fmla="*/ 690 w 1941"/>
                  <a:gd name="T57" fmla="*/ 1447 h 2015"/>
                  <a:gd name="T58" fmla="*/ 158 w 1941"/>
                  <a:gd name="T59" fmla="*/ 1355 h 2015"/>
                  <a:gd name="T60" fmla="*/ 256 w 1941"/>
                  <a:gd name="T61" fmla="*/ 1076 h 2015"/>
                  <a:gd name="T62" fmla="*/ 533 w 1941"/>
                  <a:gd name="T63" fmla="*/ 1021 h 2015"/>
                  <a:gd name="T64" fmla="*/ 809 w 1941"/>
                  <a:gd name="T65" fmla="*/ 1076 h 2015"/>
                  <a:gd name="T66" fmla="*/ 1558 w 1941"/>
                  <a:gd name="T67" fmla="*/ 1002 h 2015"/>
                  <a:gd name="T68" fmla="*/ 1536 w 1941"/>
                  <a:gd name="T69" fmla="*/ 968 h 2015"/>
                  <a:gd name="T70" fmla="*/ 1736 w 1941"/>
                  <a:gd name="T71" fmla="*/ 909 h 2015"/>
                  <a:gd name="T72" fmla="*/ 1854 w 1941"/>
                  <a:gd name="T73" fmla="*/ 742 h 2015"/>
                  <a:gd name="T74" fmla="*/ 1913 w 1941"/>
                  <a:gd name="T75" fmla="*/ 631 h 2015"/>
                  <a:gd name="T76" fmla="*/ 1913 w 1941"/>
                  <a:gd name="T77" fmla="*/ 371 h 2015"/>
                  <a:gd name="T78" fmla="*/ 1795 w 1941"/>
                  <a:gd name="T79" fmla="*/ 93 h 2015"/>
                  <a:gd name="T80" fmla="*/ 1578 w 1941"/>
                  <a:gd name="T81" fmla="*/ 37 h 2015"/>
                  <a:gd name="T82" fmla="*/ 1203 w 1941"/>
                  <a:gd name="T83" fmla="*/ 0 h 2015"/>
                  <a:gd name="T84" fmla="*/ 907 w 1941"/>
                  <a:gd name="T85" fmla="*/ 37 h 2015"/>
                  <a:gd name="T86" fmla="*/ 671 w 1941"/>
                  <a:gd name="T87" fmla="*/ 74 h 2015"/>
                  <a:gd name="T88" fmla="*/ 572 w 1941"/>
                  <a:gd name="T89" fmla="*/ 260 h 2015"/>
                  <a:gd name="T90" fmla="*/ 611 w 1941"/>
                  <a:gd name="T91" fmla="*/ 612 h 2015"/>
                  <a:gd name="T92" fmla="*/ 671 w 1941"/>
                  <a:gd name="T93" fmla="*/ 724 h 2015"/>
                  <a:gd name="T94" fmla="*/ 710 w 1941"/>
                  <a:gd name="T95" fmla="*/ 1076 h 2015"/>
                  <a:gd name="T96" fmla="*/ 1112 w 1941"/>
                  <a:gd name="T97" fmla="*/ 920 h 2015"/>
                  <a:gd name="T98" fmla="*/ 1223 w 1941"/>
                  <a:gd name="T99" fmla="*/ 1076 h 2015"/>
                  <a:gd name="T100" fmla="*/ 592 w 1941"/>
                  <a:gd name="T101" fmla="*/ 520 h 2015"/>
                  <a:gd name="T102" fmla="*/ 312 w 1941"/>
                  <a:gd name="T103" fmla="*/ 56 h 2015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</a:gdLst>
                <a:ahLst/>
                <a:cxnLst>
                  <a:cxn ang="T104">
                    <a:pos x="T0" y="T1"/>
                  </a:cxn>
                  <a:cxn ang="T105">
                    <a:pos x="T2" y="T3"/>
                  </a:cxn>
                  <a:cxn ang="T106">
                    <a:pos x="T4" y="T5"/>
                  </a:cxn>
                  <a:cxn ang="T107">
                    <a:pos x="T6" y="T7"/>
                  </a:cxn>
                  <a:cxn ang="T108">
                    <a:pos x="T8" y="T9"/>
                  </a:cxn>
                  <a:cxn ang="T109">
                    <a:pos x="T10" y="T11"/>
                  </a:cxn>
                  <a:cxn ang="T110">
                    <a:pos x="T12" y="T13"/>
                  </a:cxn>
                  <a:cxn ang="T111">
                    <a:pos x="T14" y="T15"/>
                  </a:cxn>
                  <a:cxn ang="T112">
                    <a:pos x="T16" y="T17"/>
                  </a:cxn>
                  <a:cxn ang="T113">
                    <a:pos x="T18" y="T19"/>
                  </a:cxn>
                  <a:cxn ang="T114">
                    <a:pos x="T20" y="T21"/>
                  </a:cxn>
                  <a:cxn ang="T115">
                    <a:pos x="T22" y="T23"/>
                  </a:cxn>
                  <a:cxn ang="T116">
                    <a:pos x="T24" y="T25"/>
                  </a:cxn>
                  <a:cxn ang="T117">
                    <a:pos x="T26" y="T27"/>
                  </a:cxn>
                  <a:cxn ang="T118">
                    <a:pos x="T28" y="T29"/>
                  </a:cxn>
                  <a:cxn ang="T119">
                    <a:pos x="T30" y="T31"/>
                  </a:cxn>
                  <a:cxn ang="T120">
                    <a:pos x="T32" y="T33"/>
                  </a:cxn>
                  <a:cxn ang="T121">
                    <a:pos x="T34" y="T35"/>
                  </a:cxn>
                  <a:cxn ang="T122">
                    <a:pos x="T36" y="T37"/>
                  </a:cxn>
                  <a:cxn ang="T123">
                    <a:pos x="T38" y="T39"/>
                  </a:cxn>
                  <a:cxn ang="T124">
                    <a:pos x="T40" y="T41"/>
                  </a:cxn>
                  <a:cxn ang="T125">
                    <a:pos x="T42" y="T43"/>
                  </a:cxn>
                  <a:cxn ang="T126">
                    <a:pos x="T44" y="T45"/>
                  </a:cxn>
                  <a:cxn ang="T127">
                    <a:pos x="T46" y="T47"/>
                  </a:cxn>
                  <a:cxn ang="T128">
                    <a:pos x="T48" y="T49"/>
                  </a:cxn>
                  <a:cxn ang="T129">
                    <a:pos x="T50" y="T51"/>
                  </a:cxn>
                  <a:cxn ang="T130">
                    <a:pos x="T52" y="T53"/>
                  </a:cxn>
                  <a:cxn ang="T131">
                    <a:pos x="T54" y="T55"/>
                  </a:cxn>
                  <a:cxn ang="T132">
                    <a:pos x="T56" y="T57"/>
                  </a:cxn>
                  <a:cxn ang="T133">
                    <a:pos x="T58" y="T59"/>
                  </a:cxn>
                  <a:cxn ang="T134">
                    <a:pos x="T60" y="T61"/>
                  </a:cxn>
                  <a:cxn ang="T135">
                    <a:pos x="T62" y="T63"/>
                  </a:cxn>
                  <a:cxn ang="T136">
                    <a:pos x="T64" y="T65"/>
                  </a:cxn>
                  <a:cxn ang="T137">
                    <a:pos x="T66" y="T67"/>
                  </a:cxn>
                  <a:cxn ang="T138">
                    <a:pos x="T68" y="T69"/>
                  </a:cxn>
                  <a:cxn ang="T139">
                    <a:pos x="T70" y="T71"/>
                  </a:cxn>
                  <a:cxn ang="T140">
                    <a:pos x="T72" y="T73"/>
                  </a:cxn>
                  <a:cxn ang="T141">
                    <a:pos x="T74" y="T75"/>
                  </a:cxn>
                  <a:cxn ang="T142">
                    <a:pos x="T76" y="T77"/>
                  </a:cxn>
                  <a:cxn ang="T143">
                    <a:pos x="T78" y="T79"/>
                  </a:cxn>
                  <a:cxn ang="T144">
                    <a:pos x="T80" y="T81"/>
                  </a:cxn>
                  <a:cxn ang="T145">
                    <a:pos x="T82" y="T83"/>
                  </a:cxn>
                  <a:cxn ang="T146">
                    <a:pos x="T84" y="T85"/>
                  </a:cxn>
                  <a:cxn ang="T147">
                    <a:pos x="T86" y="T87"/>
                  </a:cxn>
                  <a:cxn ang="T148">
                    <a:pos x="T88" y="T89"/>
                  </a:cxn>
                  <a:cxn ang="T149">
                    <a:pos x="T90" y="T91"/>
                  </a:cxn>
                  <a:cxn ang="T150">
                    <a:pos x="T92" y="T93"/>
                  </a:cxn>
                  <a:cxn ang="T151">
                    <a:pos x="T94" y="T95"/>
                  </a:cxn>
                  <a:cxn ang="T152">
                    <a:pos x="T96" y="T97"/>
                  </a:cxn>
                  <a:cxn ang="T153">
                    <a:pos x="T98" y="T99"/>
                  </a:cxn>
                  <a:cxn ang="T154">
                    <a:pos x="T100" y="T101"/>
                  </a:cxn>
                  <a:cxn ang="T155">
                    <a:pos x="T102" y="T103"/>
                  </a:cxn>
                </a:cxnLst>
                <a:rect l="0" t="0" r="r" b="b"/>
                <a:pathLst>
                  <a:path w="1941" h="2015">
                    <a:moveTo>
                      <a:pt x="216" y="312"/>
                    </a:moveTo>
                    <a:cubicBezTo>
                      <a:pt x="183" y="405"/>
                      <a:pt x="117" y="475"/>
                      <a:pt x="59" y="557"/>
                    </a:cubicBezTo>
                    <a:cubicBezTo>
                      <a:pt x="21" y="699"/>
                      <a:pt x="13" y="838"/>
                      <a:pt x="0" y="984"/>
                    </a:cubicBezTo>
                    <a:cubicBezTo>
                      <a:pt x="7" y="1072"/>
                      <a:pt x="3" y="1443"/>
                      <a:pt x="59" y="1522"/>
                    </a:cubicBezTo>
                    <a:cubicBezTo>
                      <a:pt x="125" y="1616"/>
                      <a:pt x="227" y="1650"/>
                      <a:pt x="335" y="1670"/>
                    </a:cubicBezTo>
                    <a:cubicBezTo>
                      <a:pt x="666" y="1636"/>
                      <a:pt x="378" y="1669"/>
                      <a:pt x="631" y="1633"/>
                    </a:cubicBezTo>
                    <a:cubicBezTo>
                      <a:pt x="723" y="1621"/>
                      <a:pt x="907" y="1596"/>
                      <a:pt x="907" y="1596"/>
                    </a:cubicBezTo>
                    <a:cubicBezTo>
                      <a:pt x="947" y="1584"/>
                      <a:pt x="1003" y="1591"/>
                      <a:pt x="1026" y="1559"/>
                    </a:cubicBezTo>
                    <a:cubicBezTo>
                      <a:pt x="1119" y="1426"/>
                      <a:pt x="1140" y="1702"/>
                      <a:pt x="1232" y="1616"/>
                    </a:cubicBezTo>
                    <a:cubicBezTo>
                      <a:pt x="1263" y="1526"/>
                      <a:pt x="1218" y="1333"/>
                      <a:pt x="1302" y="1280"/>
                    </a:cubicBezTo>
                    <a:cubicBezTo>
                      <a:pt x="1341" y="1318"/>
                      <a:pt x="1402" y="1342"/>
                      <a:pt x="1420" y="1392"/>
                    </a:cubicBezTo>
                    <a:cubicBezTo>
                      <a:pt x="1445" y="1460"/>
                      <a:pt x="1455" y="1528"/>
                      <a:pt x="1479" y="1596"/>
                    </a:cubicBezTo>
                    <a:cubicBezTo>
                      <a:pt x="1451" y="2015"/>
                      <a:pt x="1519" y="1918"/>
                      <a:pt x="1045" y="1893"/>
                    </a:cubicBezTo>
                    <a:cubicBezTo>
                      <a:pt x="932" y="1857"/>
                      <a:pt x="1037" y="1899"/>
                      <a:pt x="927" y="1819"/>
                    </a:cubicBezTo>
                    <a:cubicBezTo>
                      <a:pt x="889" y="1791"/>
                      <a:pt x="809" y="1744"/>
                      <a:pt x="809" y="1744"/>
                    </a:cubicBezTo>
                    <a:cubicBezTo>
                      <a:pt x="766" y="1684"/>
                      <a:pt x="746" y="1619"/>
                      <a:pt x="710" y="1559"/>
                    </a:cubicBezTo>
                    <a:cubicBezTo>
                      <a:pt x="687" y="1520"/>
                      <a:pt x="657" y="1485"/>
                      <a:pt x="631" y="1447"/>
                    </a:cubicBezTo>
                    <a:cubicBezTo>
                      <a:pt x="552" y="1338"/>
                      <a:pt x="526" y="1022"/>
                      <a:pt x="513" y="909"/>
                    </a:cubicBezTo>
                    <a:cubicBezTo>
                      <a:pt x="519" y="730"/>
                      <a:pt x="509" y="549"/>
                      <a:pt x="533" y="371"/>
                    </a:cubicBezTo>
                    <a:cubicBezTo>
                      <a:pt x="536" y="345"/>
                      <a:pt x="564" y="315"/>
                      <a:pt x="592" y="315"/>
                    </a:cubicBezTo>
                    <a:cubicBezTo>
                      <a:pt x="822" y="309"/>
                      <a:pt x="1256" y="552"/>
                      <a:pt x="1256" y="552"/>
                    </a:cubicBezTo>
                    <a:cubicBezTo>
                      <a:pt x="1376" y="589"/>
                      <a:pt x="1532" y="416"/>
                      <a:pt x="1637" y="482"/>
                    </a:cubicBezTo>
                    <a:cubicBezTo>
                      <a:pt x="1729" y="612"/>
                      <a:pt x="1676" y="569"/>
                      <a:pt x="1775" y="631"/>
                    </a:cubicBezTo>
                    <a:cubicBezTo>
                      <a:pt x="1788" y="668"/>
                      <a:pt x="1801" y="705"/>
                      <a:pt x="1814" y="742"/>
                    </a:cubicBezTo>
                    <a:cubicBezTo>
                      <a:pt x="1821" y="761"/>
                      <a:pt x="1834" y="798"/>
                      <a:pt x="1834" y="798"/>
                    </a:cubicBezTo>
                    <a:cubicBezTo>
                      <a:pt x="1823" y="829"/>
                      <a:pt x="1673" y="918"/>
                      <a:pt x="1640" y="936"/>
                    </a:cubicBezTo>
                    <a:cubicBezTo>
                      <a:pt x="1581" y="972"/>
                      <a:pt x="1556" y="980"/>
                      <a:pt x="1479" y="1021"/>
                    </a:cubicBezTo>
                    <a:cubicBezTo>
                      <a:pt x="1289" y="1121"/>
                      <a:pt x="1127" y="1260"/>
                      <a:pt x="947" y="1373"/>
                    </a:cubicBezTo>
                    <a:cubicBezTo>
                      <a:pt x="888" y="1410"/>
                      <a:pt x="764" y="1430"/>
                      <a:pt x="690" y="1447"/>
                    </a:cubicBezTo>
                    <a:cubicBezTo>
                      <a:pt x="505" y="1437"/>
                      <a:pt x="316" y="1454"/>
                      <a:pt x="158" y="1355"/>
                    </a:cubicBezTo>
                    <a:cubicBezTo>
                      <a:pt x="128" y="1270"/>
                      <a:pt x="154" y="1120"/>
                      <a:pt x="256" y="1076"/>
                    </a:cubicBezTo>
                    <a:cubicBezTo>
                      <a:pt x="314" y="1052"/>
                      <a:pt x="463" y="1031"/>
                      <a:pt x="533" y="1021"/>
                    </a:cubicBezTo>
                    <a:cubicBezTo>
                      <a:pt x="730" y="1067"/>
                      <a:pt x="636" y="1050"/>
                      <a:pt x="809" y="1076"/>
                    </a:cubicBezTo>
                    <a:cubicBezTo>
                      <a:pt x="1698" y="1050"/>
                      <a:pt x="1213" y="1110"/>
                      <a:pt x="1558" y="1002"/>
                    </a:cubicBezTo>
                    <a:cubicBezTo>
                      <a:pt x="1578" y="984"/>
                      <a:pt x="1512" y="981"/>
                      <a:pt x="1536" y="968"/>
                    </a:cubicBezTo>
                    <a:cubicBezTo>
                      <a:pt x="1572" y="950"/>
                      <a:pt x="1736" y="909"/>
                      <a:pt x="1736" y="909"/>
                    </a:cubicBezTo>
                    <a:cubicBezTo>
                      <a:pt x="1775" y="854"/>
                      <a:pt x="1814" y="798"/>
                      <a:pt x="1854" y="742"/>
                    </a:cubicBezTo>
                    <a:cubicBezTo>
                      <a:pt x="1879" y="708"/>
                      <a:pt x="1888" y="665"/>
                      <a:pt x="1913" y="631"/>
                    </a:cubicBezTo>
                    <a:cubicBezTo>
                      <a:pt x="1938" y="472"/>
                      <a:pt x="1941" y="530"/>
                      <a:pt x="1913" y="371"/>
                    </a:cubicBezTo>
                    <a:cubicBezTo>
                      <a:pt x="1897" y="278"/>
                      <a:pt x="1879" y="158"/>
                      <a:pt x="1795" y="93"/>
                    </a:cubicBezTo>
                    <a:cubicBezTo>
                      <a:pt x="1737" y="48"/>
                      <a:pt x="1652" y="49"/>
                      <a:pt x="1578" y="37"/>
                    </a:cubicBezTo>
                    <a:cubicBezTo>
                      <a:pt x="1497" y="23"/>
                      <a:pt x="1269" y="6"/>
                      <a:pt x="1203" y="0"/>
                    </a:cubicBezTo>
                    <a:cubicBezTo>
                      <a:pt x="1104" y="12"/>
                      <a:pt x="1006" y="23"/>
                      <a:pt x="907" y="37"/>
                    </a:cubicBezTo>
                    <a:cubicBezTo>
                      <a:pt x="828" y="48"/>
                      <a:pt x="671" y="74"/>
                      <a:pt x="671" y="74"/>
                    </a:cubicBezTo>
                    <a:cubicBezTo>
                      <a:pt x="628" y="135"/>
                      <a:pt x="597" y="192"/>
                      <a:pt x="572" y="260"/>
                    </a:cubicBezTo>
                    <a:cubicBezTo>
                      <a:pt x="572" y="268"/>
                      <a:pt x="574" y="529"/>
                      <a:pt x="611" y="612"/>
                    </a:cubicBezTo>
                    <a:cubicBezTo>
                      <a:pt x="726" y="864"/>
                      <a:pt x="587" y="489"/>
                      <a:pt x="671" y="724"/>
                    </a:cubicBezTo>
                    <a:cubicBezTo>
                      <a:pt x="689" y="841"/>
                      <a:pt x="710" y="957"/>
                      <a:pt x="710" y="1076"/>
                    </a:cubicBezTo>
                    <a:lnTo>
                      <a:pt x="1112" y="920"/>
                    </a:lnTo>
                    <a:lnTo>
                      <a:pt x="1223" y="1076"/>
                    </a:lnTo>
                    <a:lnTo>
                      <a:pt x="592" y="520"/>
                    </a:lnTo>
                    <a:lnTo>
                      <a:pt x="312" y="56"/>
                    </a:lnTo>
                  </a:path>
                </a:pathLst>
              </a:custGeom>
              <a:noFill/>
              <a:ln w="254000" cap="flat" cmpd="sng">
                <a:solidFill>
                  <a:schemeClr val="folHlink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0000" tIns="46800" rIns="90000" bIns="46800" anchor="ctr"/>
              <a:lstStyle/>
              <a:p>
                <a:endParaRPr lang="ru-RU"/>
              </a:p>
            </p:txBody>
          </p:sp>
          <p:sp>
            <p:nvSpPr>
              <p:cNvPr id="25613" name="Oval 15"/>
              <p:cNvSpPr>
                <a:spLocks noChangeAspect="1" noChangeArrowheads="1"/>
              </p:cNvSpPr>
              <p:nvPr/>
            </p:nvSpPr>
            <p:spPr bwMode="auto">
              <a:xfrm>
                <a:off x="1800" y="1424"/>
                <a:ext cx="616" cy="344"/>
              </a:xfrm>
              <a:prstGeom prst="ellipse">
                <a:avLst/>
              </a:prstGeom>
              <a:solidFill>
                <a:srgbClr val="FF3300"/>
              </a:solidFill>
              <a:ln w="9525">
                <a:round/>
                <a:headEnd/>
                <a:tailEnd/>
              </a:ln>
              <a:effectLst/>
              <a:scene3d>
                <a:camera prst="legacyPerspectiveFront">
                  <a:rot lat="20099998" lon="0" rev="0"/>
                </a:camera>
                <a:lightRig rig="legacyFlat2" dir="t"/>
              </a:scene3d>
              <a:sp3d extrusionH="430200" prstMaterial="legacyMatte">
                <a:bevelT w="13500" h="13500" prst="angle"/>
                <a:bevelB w="13500" h="13500" prst="angle"/>
                <a:extrusionClr>
                  <a:srgbClr val="FF3300"/>
                </a:extrusionClr>
                <a:contourClr>
                  <a:srgbClr val="FF3300"/>
                </a:contourClr>
              </a:sp3d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0000" tIns="46800" rIns="90000" bIns="46800" anchor="ctr">
                <a:flatTx/>
              </a:bodyPr>
              <a:lstStyle>
                <a:lvl1pPr algn="ctr"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algn="ctr"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algn="ctr"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algn="ctr"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algn="ctr"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endParaRPr lang="ru-RU"/>
              </a:p>
            </p:txBody>
          </p:sp>
        </p:grpSp>
        <p:grpSp>
          <p:nvGrpSpPr>
            <p:cNvPr id="25609" name="Group 16"/>
            <p:cNvGrpSpPr>
              <a:grpSpLocks noChangeAspect="1"/>
            </p:cNvGrpSpPr>
            <p:nvPr/>
          </p:nvGrpSpPr>
          <p:grpSpPr bwMode="auto">
            <a:xfrm flipH="1">
              <a:off x="2124" y="1164"/>
              <a:ext cx="1363" cy="1415"/>
              <a:chOff x="720" y="864"/>
              <a:chExt cx="1941" cy="2015"/>
            </a:xfrm>
          </p:grpSpPr>
          <p:sp>
            <p:nvSpPr>
              <p:cNvPr id="25610" name="Freeform 17"/>
              <p:cNvSpPr>
                <a:spLocks noChangeAspect="1"/>
              </p:cNvSpPr>
              <p:nvPr/>
            </p:nvSpPr>
            <p:spPr bwMode="auto">
              <a:xfrm>
                <a:off x="720" y="864"/>
                <a:ext cx="1941" cy="2015"/>
              </a:xfrm>
              <a:custGeom>
                <a:avLst/>
                <a:gdLst>
                  <a:gd name="T0" fmla="*/ 216 w 1941"/>
                  <a:gd name="T1" fmla="*/ 312 h 2015"/>
                  <a:gd name="T2" fmla="*/ 59 w 1941"/>
                  <a:gd name="T3" fmla="*/ 557 h 2015"/>
                  <a:gd name="T4" fmla="*/ 0 w 1941"/>
                  <a:gd name="T5" fmla="*/ 984 h 2015"/>
                  <a:gd name="T6" fmla="*/ 59 w 1941"/>
                  <a:gd name="T7" fmla="*/ 1522 h 2015"/>
                  <a:gd name="T8" fmla="*/ 335 w 1941"/>
                  <a:gd name="T9" fmla="*/ 1670 h 2015"/>
                  <a:gd name="T10" fmla="*/ 631 w 1941"/>
                  <a:gd name="T11" fmla="*/ 1633 h 2015"/>
                  <a:gd name="T12" fmla="*/ 907 w 1941"/>
                  <a:gd name="T13" fmla="*/ 1596 h 2015"/>
                  <a:gd name="T14" fmla="*/ 1026 w 1941"/>
                  <a:gd name="T15" fmla="*/ 1559 h 2015"/>
                  <a:gd name="T16" fmla="*/ 1232 w 1941"/>
                  <a:gd name="T17" fmla="*/ 1616 h 2015"/>
                  <a:gd name="T18" fmla="*/ 1302 w 1941"/>
                  <a:gd name="T19" fmla="*/ 1280 h 2015"/>
                  <a:gd name="T20" fmla="*/ 1420 w 1941"/>
                  <a:gd name="T21" fmla="*/ 1392 h 2015"/>
                  <a:gd name="T22" fmla="*/ 1479 w 1941"/>
                  <a:gd name="T23" fmla="*/ 1596 h 2015"/>
                  <a:gd name="T24" fmla="*/ 1045 w 1941"/>
                  <a:gd name="T25" fmla="*/ 1893 h 2015"/>
                  <a:gd name="T26" fmla="*/ 927 w 1941"/>
                  <a:gd name="T27" fmla="*/ 1819 h 2015"/>
                  <a:gd name="T28" fmla="*/ 809 w 1941"/>
                  <a:gd name="T29" fmla="*/ 1744 h 2015"/>
                  <a:gd name="T30" fmla="*/ 710 w 1941"/>
                  <a:gd name="T31" fmla="*/ 1559 h 2015"/>
                  <a:gd name="T32" fmla="*/ 631 w 1941"/>
                  <a:gd name="T33" fmla="*/ 1447 h 2015"/>
                  <a:gd name="T34" fmla="*/ 513 w 1941"/>
                  <a:gd name="T35" fmla="*/ 909 h 2015"/>
                  <a:gd name="T36" fmla="*/ 533 w 1941"/>
                  <a:gd name="T37" fmla="*/ 371 h 2015"/>
                  <a:gd name="T38" fmla="*/ 592 w 1941"/>
                  <a:gd name="T39" fmla="*/ 315 h 2015"/>
                  <a:gd name="T40" fmla="*/ 1256 w 1941"/>
                  <a:gd name="T41" fmla="*/ 552 h 2015"/>
                  <a:gd name="T42" fmla="*/ 1637 w 1941"/>
                  <a:gd name="T43" fmla="*/ 482 h 2015"/>
                  <a:gd name="T44" fmla="*/ 1775 w 1941"/>
                  <a:gd name="T45" fmla="*/ 631 h 2015"/>
                  <a:gd name="T46" fmla="*/ 1814 w 1941"/>
                  <a:gd name="T47" fmla="*/ 742 h 2015"/>
                  <a:gd name="T48" fmla="*/ 1834 w 1941"/>
                  <a:gd name="T49" fmla="*/ 798 h 2015"/>
                  <a:gd name="T50" fmla="*/ 1640 w 1941"/>
                  <a:gd name="T51" fmla="*/ 936 h 2015"/>
                  <a:gd name="T52" fmla="*/ 1479 w 1941"/>
                  <a:gd name="T53" fmla="*/ 1021 h 2015"/>
                  <a:gd name="T54" fmla="*/ 947 w 1941"/>
                  <a:gd name="T55" fmla="*/ 1373 h 2015"/>
                  <a:gd name="T56" fmla="*/ 690 w 1941"/>
                  <a:gd name="T57" fmla="*/ 1447 h 2015"/>
                  <a:gd name="T58" fmla="*/ 158 w 1941"/>
                  <a:gd name="T59" fmla="*/ 1355 h 2015"/>
                  <a:gd name="T60" fmla="*/ 256 w 1941"/>
                  <a:gd name="T61" fmla="*/ 1076 h 2015"/>
                  <a:gd name="T62" fmla="*/ 533 w 1941"/>
                  <a:gd name="T63" fmla="*/ 1021 h 2015"/>
                  <a:gd name="T64" fmla="*/ 809 w 1941"/>
                  <a:gd name="T65" fmla="*/ 1076 h 2015"/>
                  <a:gd name="T66" fmla="*/ 1558 w 1941"/>
                  <a:gd name="T67" fmla="*/ 1002 h 2015"/>
                  <a:gd name="T68" fmla="*/ 1536 w 1941"/>
                  <a:gd name="T69" fmla="*/ 968 h 2015"/>
                  <a:gd name="T70" fmla="*/ 1736 w 1941"/>
                  <a:gd name="T71" fmla="*/ 909 h 2015"/>
                  <a:gd name="T72" fmla="*/ 1854 w 1941"/>
                  <a:gd name="T73" fmla="*/ 742 h 2015"/>
                  <a:gd name="T74" fmla="*/ 1913 w 1941"/>
                  <a:gd name="T75" fmla="*/ 631 h 2015"/>
                  <a:gd name="T76" fmla="*/ 1913 w 1941"/>
                  <a:gd name="T77" fmla="*/ 371 h 2015"/>
                  <a:gd name="T78" fmla="*/ 1795 w 1941"/>
                  <a:gd name="T79" fmla="*/ 93 h 2015"/>
                  <a:gd name="T80" fmla="*/ 1578 w 1941"/>
                  <a:gd name="T81" fmla="*/ 37 h 2015"/>
                  <a:gd name="T82" fmla="*/ 1203 w 1941"/>
                  <a:gd name="T83" fmla="*/ 0 h 2015"/>
                  <a:gd name="T84" fmla="*/ 907 w 1941"/>
                  <a:gd name="T85" fmla="*/ 37 h 2015"/>
                  <a:gd name="T86" fmla="*/ 671 w 1941"/>
                  <a:gd name="T87" fmla="*/ 74 h 2015"/>
                  <a:gd name="T88" fmla="*/ 572 w 1941"/>
                  <a:gd name="T89" fmla="*/ 260 h 2015"/>
                  <a:gd name="T90" fmla="*/ 611 w 1941"/>
                  <a:gd name="T91" fmla="*/ 612 h 2015"/>
                  <a:gd name="T92" fmla="*/ 671 w 1941"/>
                  <a:gd name="T93" fmla="*/ 724 h 2015"/>
                  <a:gd name="T94" fmla="*/ 710 w 1941"/>
                  <a:gd name="T95" fmla="*/ 1076 h 2015"/>
                  <a:gd name="T96" fmla="*/ 1112 w 1941"/>
                  <a:gd name="T97" fmla="*/ 920 h 2015"/>
                  <a:gd name="T98" fmla="*/ 1223 w 1941"/>
                  <a:gd name="T99" fmla="*/ 1076 h 2015"/>
                  <a:gd name="T100" fmla="*/ 592 w 1941"/>
                  <a:gd name="T101" fmla="*/ 520 h 2015"/>
                  <a:gd name="T102" fmla="*/ 312 w 1941"/>
                  <a:gd name="T103" fmla="*/ 56 h 2015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</a:gdLst>
                <a:ahLst/>
                <a:cxnLst>
                  <a:cxn ang="T104">
                    <a:pos x="T0" y="T1"/>
                  </a:cxn>
                  <a:cxn ang="T105">
                    <a:pos x="T2" y="T3"/>
                  </a:cxn>
                  <a:cxn ang="T106">
                    <a:pos x="T4" y="T5"/>
                  </a:cxn>
                  <a:cxn ang="T107">
                    <a:pos x="T6" y="T7"/>
                  </a:cxn>
                  <a:cxn ang="T108">
                    <a:pos x="T8" y="T9"/>
                  </a:cxn>
                  <a:cxn ang="T109">
                    <a:pos x="T10" y="T11"/>
                  </a:cxn>
                  <a:cxn ang="T110">
                    <a:pos x="T12" y="T13"/>
                  </a:cxn>
                  <a:cxn ang="T111">
                    <a:pos x="T14" y="T15"/>
                  </a:cxn>
                  <a:cxn ang="T112">
                    <a:pos x="T16" y="T17"/>
                  </a:cxn>
                  <a:cxn ang="T113">
                    <a:pos x="T18" y="T19"/>
                  </a:cxn>
                  <a:cxn ang="T114">
                    <a:pos x="T20" y="T21"/>
                  </a:cxn>
                  <a:cxn ang="T115">
                    <a:pos x="T22" y="T23"/>
                  </a:cxn>
                  <a:cxn ang="T116">
                    <a:pos x="T24" y="T25"/>
                  </a:cxn>
                  <a:cxn ang="T117">
                    <a:pos x="T26" y="T27"/>
                  </a:cxn>
                  <a:cxn ang="T118">
                    <a:pos x="T28" y="T29"/>
                  </a:cxn>
                  <a:cxn ang="T119">
                    <a:pos x="T30" y="T31"/>
                  </a:cxn>
                  <a:cxn ang="T120">
                    <a:pos x="T32" y="T33"/>
                  </a:cxn>
                  <a:cxn ang="T121">
                    <a:pos x="T34" y="T35"/>
                  </a:cxn>
                  <a:cxn ang="T122">
                    <a:pos x="T36" y="T37"/>
                  </a:cxn>
                  <a:cxn ang="T123">
                    <a:pos x="T38" y="T39"/>
                  </a:cxn>
                  <a:cxn ang="T124">
                    <a:pos x="T40" y="T41"/>
                  </a:cxn>
                  <a:cxn ang="T125">
                    <a:pos x="T42" y="T43"/>
                  </a:cxn>
                  <a:cxn ang="T126">
                    <a:pos x="T44" y="T45"/>
                  </a:cxn>
                  <a:cxn ang="T127">
                    <a:pos x="T46" y="T47"/>
                  </a:cxn>
                  <a:cxn ang="T128">
                    <a:pos x="T48" y="T49"/>
                  </a:cxn>
                  <a:cxn ang="T129">
                    <a:pos x="T50" y="T51"/>
                  </a:cxn>
                  <a:cxn ang="T130">
                    <a:pos x="T52" y="T53"/>
                  </a:cxn>
                  <a:cxn ang="T131">
                    <a:pos x="T54" y="T55"/>
                  </a:cxn>
                  <a:cxn ang="T132">
                    <a:pos x="T56" y="T57"/>
                  </a:cxn>
                  <a:cxn ang="T133">
                    <a:pos x="T58" y="T59"/>
                  </a:cxn>
                  <a:cxn ang="T134">
                    <a:pos x="T60" y="T61"/>
                  </a:cxn>
                  <a:cxn ang="T135">
                    <a:pos x="T62" y="T63"/>
                  </a:cxn>
                  <a:cxn ang="T136">
                    <a:pos x="T64" y="T65"/>
                  </a:cxn>
                  <a:cxn ang="T137">
                    <a:pos x="T66" y="T67"/>
                  </a:cxn>
                  <a:cxn ang="T138">
                    <a:pos x="T68" y="T69"/>
                  </a:cxn>
                  <a:cxn ang="T139">
                    <a:pos x="T70" y="T71"/>
                  </a:cxn>
                  <a:cxn ang="T140">
                    <a:pos x="T72" y="T73"/>
                  </a:cxn>
                  <a:cxn ang="T141">
                    <a:pos x="T74" y="T75"/>
                  </a:cxn>
                  <a:cxn ang="T142">
                    <a:pos x="T76" y="T77"/>
                  </a:cxn>
                  <a:cxn ang="T143">
                    <a:pos x="T78" y="T79"/>
                  </a:cxn>
                  <a:cxn ang="T144">
                    <a:pos x="T80" y="T81"/>
                  </a:cxn>
                  <a:cxn ang="T145">
                    <a:pos x="T82" y="T83"/>
                  </a:cxn>
                  <a:cxn ang="T146">
                    <a:pos x="T84" y="T85"/>
                  </a:cxn>
                  <a:cxn ang="T147">
                    <a:pos x="T86" y="T87"/>
                  </a:cxn>
                  <a:cxn ang="T148">
                    <a:pos x="T88" y="T89"/>
                  </a:cxn>
                  <a:cxn ang="T149">
                    <a:pos x="T90" y="T91"/>
                  </a:cxn>
                  <a:cxn ang="T150">
                    <a:pos x="T92" y="T93"/>
                  </a:cxn>
                  <a:cxn ang="T151">
                    <a:pos x="T94" y="T95"/>
                  </a:cxn>
                  <a:cxn ang="T152">
                    <a:pos x="T96" y="T97"/>
                  </a:cxn>
                  <a:cxn ang="T153">
                    <a:pos x="T98" y="T99"/>
                  </a:cxn>
                  <a:cxn ang="T154">
                    <a:pos x="T100" y="T101"/>
                  </a:cxn>
                  <a:cxn ang="T155">
                    <a:pos x="T102" y="T103"/>
                  </a:cxn>
                </a:cxnLst>
                <a:rect l="0" t="0" r="r" b="b"/>
                <a:pathLst>
                  <a:path w="1941" h="2015">
                    <a:moveTo>
                      <a:pt x="216" y="312"/>
                    </a:moveTo>
                    <a:cubicBezTo>
                      <a:pt x="183" y="405"/>
                      <a:pt x="117" y="475"/>
                      <a:pt x="59" y="557"/>
                    </a:cubicBezTo>
                    <a:cubicBezTo>
                      <a:pt x="21" y="699"/>
                      <a:pt x="13" y="838"/>
                      <a:pt x="0" y="984"/>
                    </a:cubicBezTo>
                    <a:cubicBezTo>
                      <a:pt x="7" y="1072"/>
                      <a:pt x="3" y="1443"/>
                      <a:pt x="59" y="1522"/>
                    </a:cubicBezTo>
                    <a:cubicBezTo>
                      <a:pt x="125" y="1616"/>
                      <a:pt x="227" y="1650"/>
                      <a:pt x="335" y="1670"/>
                    </a:cubicBezTo>
                    <a:cubicBezTo>
                      <a:pt x="666" y="1636"/>
                      <a:pt x="378" y="1669"/>
                      <a:pt x="631" y="1633"/>
                    </a:cubicBezTo>
                    <a:cubicBezTo>
                      <a:pt x="723" y="1621"/>
                      <a:pt x="907" y="1596"/>
                      <a:pt x="907" y="1596"/>
                    </a:cubicBezTo>
                    <a:cubicBezTo>
                      <a:pt x="947" y="1584"/>
                      <a:pt x="1003" y="1591"/>
                      <a:pt x="1026" y="1559"/>
                    </a:cubicBezTo>
                    <a:cubicBezTo>
                      <a:pt x="1119" y="1426"/>
                      <a:pt x="1140" y="1702"/>
                      <a:pt x="1232" y="1616"/>
                    </a:cubicBezTo>
                    <a:cubicBezTo>
                      <a:pt x="1263" y="1526"/>
                      <a:pt x="1218" y="1333"/>
                      <a:pt x="1302" y="1280"/>
                    </a:cubicBezTo>
                    <a:cubicBezTo>
                      <a:pt x="1341" y="1318"/>
                      <a:pt x="1402" y="1342"/>
                      <a:pt x="1420" y="1392"/>
                    </a:cubicBezTo>
                    <a:cubicBezTo>
                      <a:pt x="1445" y="1460"/>
                      <a:pt x="1455" y="1528"/>
                      <a:pt x="1479" y="1596"/>
                    </a:cubicBezTo>
                    <a:cubicBezTo>
                      <a:pt x="1451" y="2015"/>
                      <a:pt x="1519" y="1918"/>
                      <a:pt x="1045" y="1893"/>
                    </a:cubicBezTo>
                    <a:cubicBezTo>
                      <a:pt x="932" y="1857"/>
                      <a:pt x="1037" y="1899"/>
                      <a:pt x="927" y="1819"/>
                    </a:cubicBezTo>
                    <a:cubicBezTo>
                      <a:pt x="889" y="1791"/>
                      <a:pt x="809" y="1744"/>
                      <a:pt x="809" y="1744"/>
                    </a:cubicBezTo>
                    <a:cubicBezTo>
                      <a:pt x="766" y="1684"/>
                      <a:pt x="746" y="1619"/>
                      <a:pt x="710" y="1559"/>
                    </a:cubicBezTo>
                    <a:cubicBezTo>
                      <a:pt x="687" y="1520"/>
                      <a:pt x="657" y="1485"/>
                      <a:pt x="631" y="1447"/>
                    </a:cubicBezTo>
                    <a:cubicBezTo>
                      <a:pt x="552" y="1338"/>
                      <a:pt x="526" y="1022"/>
                      <a:pt x="513" y="909"/>
                    </a:cubicBezTo>
                    <a:cubicBezTo>
                      <a:pt x="519" y="730"/>
                      <a:pt x="509" y="549"/>
                      <a:pt x="533" y="371"/>
                    </a:cubicBezTo>
                    <a:cubicBezTo>
                      <a:pt x="536" y="345"/>
                      <a:pt x="564" y="315"/>
                      <a:pt x="592" y="315"/>
                    </a:cubicBezTo>
                    <a:cubicBezTo>
                      <a:pt x="822" y="309"/>
                      <a:pt x="1256" y="552"/>
                      <a:pt x="1256" y="552"/>
                    </a:cubicBezTo>
                    <a:cubicBezTo>
                      <a:pt x="1376" y="589"/>
                      <a:pt x="1532" y="416"/>
                      <a:pt x="1637" y="482"/>
                    </a:cubicBezTo>
                    <a:cubicBezTo>
                      <a:pt x="1729" y="612"/>
                      <a:pt x="1676" y="569"/>
                      <a:pt x="1775" y="631"/>
                    </a:cubicBezTo>
                    <a:cubicBezTo>
                      <a:pt x="1788" y="668"/>
                      <a:pt x="1801" y="705"/>
                      <a:pt x="1814" y="742"/>
                    </a:cubicBezTo>
                    <a:cubicBezTo>
                      <a:pt x="1821" y="761"/>
                      <a:pt x="1834" y="798"/>
                      <a:pt x="1834" y="798"/>
                    </a:cubicBezTo>
                    <a:cubicBezTo>
                      <a:pt x="1823" y="829"/>
                      <a:pt x="1673" y="918"/>
                      <a:pt x="1640" y="936"/>
                    </a:cubicBezTo>
                    <a:cubicBezTo>
                      <a:pt x="1581" y="972"/>
                      <a:pt x="1556" y="980"/>
                      <a:pt x="1479" y="1021"/>
                    </a:cubicBezTo>
                    <a:cubicBezTo>
                      <a:pt x="1289" y="1121"/>
                      <a:pt x="1127" y="1260"/>
                      <a:pt x="947" y="1373"/>
                    </a:cubicBezTo>
                    <a:cubicBezTo>
                      <a:pt x="888" y="1410"/>
                      <a:pt x="764" y="1430"/>
                      <a:pt x="690" y="1447"/>
                    </a:cubicBezTo>
                    <a:cubicBezTo>
                      <a:pt x="505" y="1437"/>
                      <a:pt x="316" y="1454"/>
                      <a:pt x="158" y="1355"/>
                    </a:cubicBezTo>
                    <a:cubicBezTo>
                      <a:pt x="128" y="1270"/>
                      <a:pt x="154" y="1120"/>
                      <a:pt x="256" y="1076"/>
                    </a:cubicBezTo>
                    <a:cubicBezTo>
                      <a:pt x="314" y="1052"/>
                      <a:pt x="463" y="1031"/>
                      <a:pt x="533" y="1021"/>
                    </a:cubicBezTo>
                    <a:cubicBezTo>
                      <a:pt x="730" y="1067"/>
                      <a:pt x="636" y="1050"/>
                      <a:pt x="809" y="1076"/>
                    </a:cubicBezTo>
                    <a:cubicBezTo>
                      <a:pt x="1698" y="1050"/>
                      <a:pt x="1213" y="1110"/>
                      <a:pt x="1558" y="1002"/>
                    </a:cubicBezTo>
                    <a:cubicBezTo>
                      <a:pt x="1578" y="984"/>
                      <a:pt x="1512" y="981"/>
                      <a:pt x="1536" y="968"/>
                    </a:cubicBezTo>
                    <a:cubicBezTo>
                      <a:pt x="1572" y="950"/>
                      <a:pt x="1736" y="909"/>
                      <a:pt x="1736" y="909"/>
                    </a:cubicBezTo>
                    <a:cubicBezTo>
                      <a:pt x="1775" y="854"/>
                      <a:pt x="1814" y="798"/>
                      <a:pt x="1854" y="742"/>
                    </a:cubicBezTo>
                    <a:cubicBezTo>
                      <a:pt x="1879" y="708"/>
                      <a:pt x="1888" y="665"/>
                      <a:pt x="1913" y="631"/>
                    </a:cubicBezTo>
                    <a:cubicBezTo>
                      <a:pt x="1938" y="472"/>
                      <a:pt x="1941" y="530"/>
                      <a:pt x="1913" y="371"/>
                    </a:cubicBezTo>
                    <a:cubicBezTo>
                      <a:pt x="1897" y="278"/>
                      <a:pt x="1879" y="158"/>
                      <a:pt x="1795" y="93"/>
                    </a:cubicBezTo>
                    <a:cubicBezTo>
                      <a:pt x="1737" y="48"/>
                      <a:pt x="1652" y="49"/>
                      <a:pt x="1578" y="37"/>
                    </a:cubicBezTo>
                    <a:cubicBezTo>
                      <a:pt x="1497" y="23"/>
                      <a:pt x="1269" y="6"/>
                      <a:pt x="1203" y="0"/>
                    </a:cubicBezTo>
                    <a:cubicBezTo>
                      <a:pt x="1104" y="12"/>
                      <a:pt x="1006" y="23"/>
                      <a:pt x="907" y="37"/>
                    </a:cubicBezTo>
                    <a:cubicBezTo>
                      <a:pt x="828" y="48"/>
                      <a:pt x="671" y="74"/>
                      <a:pt x="671" y="74"/>
                    </a:cubicBezTo>
                    <a:cubicBezTo>
                      <a:pt x="628" y="135"/>
                      <a:pt x="597" y="192"/>
                      <a:pt x="572" y="260"/>
                    </a:cubicBezTo>
                    <a:cubicBezTo>
                      <a:pt x="572" y="268"/>
                      <a:pt x="574" y="529"/>
                      <a:pt x="611" y="612"/>
                    </a:cubicBezTo>
                    <a:cubicBezTo>
                      <a:pt x="726" y="864"/>
                      <a:pt x="587" y="489"/>
                      <a:pt x="671" y="724"/>
                    </a:cubicBezTo>
                    <a:cubicBezTo>
                      <a:pt x="689" y="841"/>
                      <a:pt x="710" y="957"/>
                      <a:pt x="710" y="1076"/>
                    </a:cubicBezTo>
                    <a:lnTo>
                      <a:pt x="1112" y="920"/>
                    </a:lnTo>
                    <a:lnTo>
                      <a:pt x="1223" y="1076"/>
                    </a:lnTo>
                    <a:lnTo>
                      <a:pt x="592" y="520"/>
                    </a:lnTo>
                    <a:lnTo>
                      <a:pt x="312" y="56"/>
                    </a:lnTo>
                  </a:path>
                </a:pathLst>
              </a:custGeom>
              <a:noFill/>
              <a:ln w="254000" cap="flat" cmpd="sng">
                <a:solidFill>
                  <a:schemeClr val="folHlink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0000" tIns="46800" rIns="90000" bIns="46800" anchor="ctr"/>
              <a:lstStyle/>
              <a:p>
                <a:endParaRPr lang="ru-RU"/>
              </a:p>
            </p:txBody>
          </p:sp>
          <p:sp>
            <p:nvSpPr>
              <p:cNvPr id="25611" name="Oval 18"/>
              <p:cNvSpPr>
                <a:spLocks noChangeAspect="1" noChangeArrowheads="1"/>
              </p:cNvSpPr>
              <p:nvPr/>
            </p:nvSpPr>
            <p:spPr bwMode="auto">
              <a:xfrm>
                <a:off x="1800" y="1424"/>
                <a:ext cx="616" cy="344"/>
              </a:xfrm>
              <a:prstGeom prst="ellipse">
                <a:avLst/>
              </a:prstGeom>
              <a:solidFill>
                <a:srgbClr val="FF3300"/>
              </a:solidFill>
              <a:ln w="9525">
                <a:round/>
                <a:headEnd/>
                <a:tailEnd/>
              </a:ln>
              <a:effectLst/>
              <a:scene3d>
                <a:camera prst="legacyPerspectiveFront">
                  <a:rot lat="20099998" lon="0" rev="0"/>
                </a:camera>
                <a:lightRig rig="legacyFlat2" dir="t"/>
              </a:scene3d>
              <a:sp3d extrusionH="430200" prstMaterial="legacyMatte">
                <a:bevelT w="13500" h="13500" prst="angle"/>
                <a:bevelB w="13500" h="13500" prst="angle"/>
                <a:extrusionClr>
                  <a:srgbClr val="FF3300"/>
                </a:extrusionClr>
                <a:contourClr>
                  <a:srgbClr val="FF3300"/>
                </a:contourClr>
              </a:sp3d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0000" tIns="46800" rIns="90000" bIns="46800" anchor="ctr">
                <a:flatTx/>
              </a:bodyPr>
              <a:lstStyle>
                <a:lvl1pPr algn="ctr"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algn="ctr"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algn="ctr"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algn="ctr"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algn="ctr"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endParaRPr lang="ru-RU"/>
              </a:p>
            </p:txBody>
          </p:sp>
        </p:grpSp>
      </p:grpSp>
      <p:sp>
        <p:nvSpPr>
          <p:cNvPr id="25604" name="Text Box 20"/>
          <p:cNvSpPr txBox="1">
            <a:spLocks noChangeArrowheads="1"/>
          </p:cNvSpPr>
          <p:nvPr/>
        </p:nvSpPr>
        <p:spPr bwMode="auto">
          <a:xfrm>
            <a:off x="1144588" y="5483225"/>
            <a:ext cx="2301875" cy="587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ctr">
            <a:spAutoFit/>
          </a:bodyPr>
          <a:lstStyle>
            <a:lvl1pPr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ru-RU" sz="3200" b="1" i="1">
                <a:solidFill>
                  <a:srgbClr val="FF3300"/>
                </a:solidFill>
              </a:rPr>
              <a:t>Гемоглобин</a:t>
            </a:r>
            <a:endParaRPr lang="ru-RU"/>
          </a:p>
        </p:txBody>
      </p:sp>
      <p:sp>
        <p:nvSpPr>
          <p:cNvPr id="25605" name="Text Box 21"/>
          <p:cNvSpPr txBox="1">
            <a:spLocks noChangeArrowheads="1"/>
          </p:cNvSpPr>
          <p:nvPr/>
        </p:nvSpPr>
        <p:spPr bwMode="auto">
          <a:xfrm>
            <a:off x="4081939" y="402731"/>
            <a:ext cx="4754582" cy="508049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0000" tIns="46800" rIns="90000" bIns="46800" anchor="ctr">
            <a:spAutoFit/>
          </a:bodyPr>
          <a:lstStyle>
            <a:lvl1pPr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ru-RU" sz="3600" b="1" dirty="0">
                <a:solidFill>
                  <a:srgbClr val="FF3300"/>
                </a:solidFill>
              </a:rPr>
              <a:t>Четвертичной структурой</a:t>
            </a:r>
            <a:r>
              <a:rPr lang="ru-RU" sz="3600" b="1" dirty="0"/>
              <a:t> </a:t>
            </a:r>
          </a:p>
          <a:p>
            <a:r>
              <a:rPr lang="ru-RU" sz="3600" b="1" dirty="0"/>
              <a:t>называется объединение нескольких полипептидных цепочек (третичных структур) в одну молекулу.</a:t>
            </a:r>
            <a:endParaRPr lang="ru-RU" sz="3600" dirty="0"/>
          </a:p>
        </p:txBody>
      </p:sp>
    </p:spTree>
  </p:cSld>
  <p:clrMapOvr>
    <a:masterClrMapping/>
  </p:clrMapOvr>
  <p:transition spd="slow">
    <p:zoom/>
  </p:transition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ext Box 2"/>
          <p:cNvSpPr txBox="1">
            <a:spLocks noChangeArrowheads="1"/>
          </p:cNvSpPr>
          <p:nvPr/>
        </p:nvSpPr>
        <p:spPr bwMode="auto">
          <a:xfrm>
            <a:off x="1155700" y="279400"/>
            <a:ext cx="6604000" cy="1311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accent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ru-RU" sz="3200" b="1" dirty="0"/>
              <a:t>Типы связей в молекуле белка</a:t>
            </a:r>
          </a:p>
          <a:p>
            <a:pPr>
              <a:spcBef>
                <a:spcPct val="50000"/>
              </a:spcBef>
            </a:pPr>
            <a:r>
              <a:rPr lang="ru-RU" sz="3200" b="1" dirty="0">
                <a:solidFill>
                  <a:schemeClr val="accent2"/>
                </a:solidFill>
              </a:rPr>
              <a:t>Ковалентные (химические)</a:t>
            </a:r>
          </a:p>
        </p:txBody>
      </p:sp>
      <p:grpSp>
        <p:nvGrpSpPr>
          <p:cNvPr id="26627" name="Group 27"/>
          <p:cNvGrpSpPr>
            <a:grpSpLocks/>
          </p:cNvGrpSpPr>
          <p:nvPr/>
        </p:nvGrpSpPr>
        <p:grpSpPr bwMode="auto">
          <a:xfrm>
            <a:off x="70643" y="3879850"/>
            <a:ext cx="8774113" cy="1524000"/>
            <a:chOff x="442" y="1044"/>
            <a:chExt cx="5527" cy="960"/>
          </a:xfrm>
        </p:grpSpPr>
        <p:sp>
          <p:nvSpPr>
            <p:cNvPr id="26631" name="Text Box 10"/>
            <p:cNvSpPr txBox="1">
              <a:spLocks noChangeArrowheads="1"/>
            </p:cNvSpPr>
            <p:nvPr/>
          </p:nvSpPr>
          <p:spPr bwMode="auto">
            <a:xfrm>
              <a:off x="2242" y="1272"/>
              <a:ext cx="319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accent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 algn="ctr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algn="ctr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algn="ctr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algn="ctr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algn="ctr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ru-RU" sz="2400" b="1">
                  <a:solidFill>
                    <a:srgbClr val="FF3300"/>
                  </a:solidFill>
                </a:rPr>
                <a:t>R</a:t>
              </a:r>
              <a:r>
                <a:rPr lang="ru-RU" sz="2400" b="1" baseline="-25000">
                  <a:solidFill>
                    <a:srgbClr val="FF3300"/>
                  </a:solidFill>
                </a:rPr>
                <a:t>2</a:t>
              </a:r>
              <a:endParaRPr lang="ru-RU" sz="2400" b="1"/>
            </a:p>
          </p:txBody>
        </p:sp>
        <p:grpSp>
          <p:nvGrpSpPr>
            <p:cNvPr id="26632" name="Group 21"/>
            <p:cNvGrpSpPr>
              <a:grpSpLocks/>
            </p:cNvGrpSpPr>
            <p:nvPr/>
          </p:nvGrpSpPr>
          <p:grpSpPr bwMode="auto">
            <a:xfrm>
              <a:off x="442" y="1044"/>
              <a:ext cx="1874" cy="960"/>
              <a:chOff x="442" y="1044"/>
              <a:chExt cx="1874" cy="960"/>
            </a:xfrm>
          </p:grpSpPr>
          <p:grpSp>
            <p:nvGrpSpPr>
              <p:cNvPr id="26638" name="Group 8"/>
              <p:cNvGrpSpPr>
                <a:grpSpLocks/>
              </p:cNvGrpSpPr>
              <p:nvPr/>
            </p:nvGrpSpPr>
            <p:grpSpPr bwMode="auto">
              <a:xfrm>
                <a:off x="442" y="1056"/>
                <a:ext cx="1143" cy="672"/>
                <a:chOff x="370" y="1224"/>
                <a:chExt cx="1143" cy="672"/>
              </a:xfrm>
            </p:grpSpPr>
            <p:sp>
              <p:nvSpPr>
                <p:cNvPr id="26649" name="Text Box 3"/>
                <p:cNvSpPr txBox="1">
                  <a:spLocks noChangeArrowheads="1"/>
                </p:cNvSpPr>
                <p:nvPr/>
              </p:nvSpPr>
              <p:spPr bwMode="auto">
                <a:xfrm>
                  <a:off x="370" y="1404"/>
                  <a:ext cx="319" cy="288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accent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>
                  <a:spAutoFit/>
                </a:bodyPr>
                <a:lstStyle>
                  <a:lvl1pPr algn="ctr"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 algn="ctr"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 algn="ctr"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 algn="ctr"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 algn="ctr"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r>
                    <a:rPr lang="en-US" sz="2400" b="1">
                      <a:solidFill>
                        <a:schemeClr val="accent1"/>
                      </a:solidFill>
                    </a:rPr>
                    <a:t>R</a:t>
                  </a:r>
                  <a:r>
                    <a:rPr lang="en-US" sz="2400" b="1" baseline="-25000">
                      <a:solidFill>
                        <a:schemeClr val="accent1"/>
                      </a:solidFill>
                    </a:rPr>
                    <a:t>1</a:t>
                  </a:r>
                  <a:endParaRPr lang="ru-RU" sz="2400" b="1"/>
                </a:p>
              </p:txBody>
            </p:sp>
            <p:sp>
              <p:nvSpPr>
                <p:cNvPr id="26650" name="Text Box 4"/>
                <p:cNvSpPr txBox="1">
                  <a:spLocks noChangeArrowheads="1"/>
                </p:cNvSpPr>
                <p:nvPr/>
              </p:nvSpPr>
              <p:spPr bwMode="auto">
                <a:xfrm>
                  <a:off x="786" y="1224"/>
                  <a:ext cx="468" cy="288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accent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>
                  <a:spAutoFit/>
                </a:bodyPr>
                <a:lstStyle>
                  <a:lvl1pPr algn="ctr"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 algn="ctr"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 algn="ctr"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 algn="ctr"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 algn="ctr"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r>
                    <a:rPr lang="ru-RU" sz="2400" b="1">
                      <a:solidFill>
                        <a:schemeClr val="accent1"/>
                      </a:solidFill>
                    </a:rPr>
                    <a:t>NH</a:t>
                  </a:r>
                  <a:r>
                    <a:rPr lang="ru-RU" sz="2400" b="1" baseline="-25000">
                      <a:solidFill>
                        <a:schemeClr val="accent1"/>
                      </a:solidFill>
                    </a:rPr>
                    <a:t>2</a:t>
                  </a:r>
                  <a:endParaRPr lang="ru-RU" sz="2400" b="1"/>
                </a:p>
              </p:txBody>
            </p:sp>
            <p:sp>
              <p:nvSpPr>
                <p:cNvPr id="26651" name="Text Box 5"/>
                <p:cNvSpPr txBox="1">
                  <a:spLocks noChangeArrowheads="1"/>
                </p:cNvSpPr>
                <p:nvPr/>
              </p:nvSpPr>
              <p:spPr bwMode="auto">
                <a:xfrm>
                  <a:off x="747" y="1608"/>
                  <a:ext cx="766" cy="288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accent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>
                  <a:spAutoFit/>
                </a:bodyPr>
                <a:lstStyle>
                  <a:lvl1pPr algn="ctr"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 algn="ctr"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 algn="ctr"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 algn="ctr"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 algn="ctr"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r>
                    <a:rPr lang="ru-RU" sz="2400" b="1">
                      <a:solidFill>
                        <a:schemeClr val="accent1"/>
                      </a:solidFill>
                    </a:rPr>
                    <a:t>CO-OH</a:t>
                  </a:r>
                </a:p>
              </p:txBody>
            </p:sp>
            <p:sp>
              <p:nvSpPr>
                <p:cNvPr id="26652" name="Line 6"/>
                <p:cNvSpPr>
                  <a:spLocks noChangeShapeType="1"/>
                </p:cNvSpPr>
                <p:nvPr/>
              </p:nvSpPr>
              <p:spPr bwMode="auto">
                <a:xfrm flipV="1">
                  <a:off x="600" y="1392"/>
                  <a:ext cx="228" cy="144"/>
                </a:xfrm>
                <a:prstGeom prst="line">
                  <a:avLst/>
                </a:prstGeom>
                <a:noFill/>
                <a:ln w="9525">
                  <a:solidFill>
                    <a:schemeClr val="accent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26653" name="Line 7"/>
                <p:cNvSpPr>
                  <a:spLocks noChangeShapeType="1"/>
                </p:cNvSpPr>
                <p:nvPr/>
              </p:nvSpPr>
              <p:spPr bwMode="auto">
                <a:xfrm>
                  <a:off x="636" y="1656"/>
                  <a:ext cx="228" cy="96"/>
                </a:xfrm>
                <a:prstGeom prst="line">
                  <a:avLst/>
                </a:prstGeom>
                <a:noFill/>
                <a:ln w="9525">
                  <a:solidFill>
                    <a:schemeClr val="accent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</p:grpSp>
          <p:sp>
            <p:nvSpPr>
              <p:cNvPr id="26639" name="Text Box 9"/>
              <p:cNvSpPr txBox="1">
                <a:spLocks noChangeArrowheads="1"/>
              </p:cNvSpPr>
              <p:nvPr/>
            </p:nvSpPr>
            <p:spPr bwMode="auto">
              <a:xfrm>
                <a:off x="1582" y="1044"/>
                <a:ext cx="702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accent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>
                <a:spAutoFit/>
              </a:bodyPr>
              <a:lstStyle>
                <a:lvl1pPr algn="ctr"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algn="ctr"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algn="ctr"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algn="ctr"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algn="ctr"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r>
                  <a:rPr lang="ru-RU" sz="2400" b="1">
                    <a:solidFill>
                      <a:srgbClr val="FF3300"/>
                    </a:solidFill>
                  </a:rPr>
                  <a:t>HOOC</a:t>
                </a:r>
                <a:endParaRPr lang="ru-RU" sz="2400" b="1"/>
              </a:p>
            </p:txBody>
          </p:sp>
          <p:grpSp>
            <p:nvGrpSpPr>
              <p:cNvPr id="26640" name="Group 16"/>
              <p:cNvGrpSpPr>
                <a:grpSpLocks/>
              </p:cNvGrpSpPr>
              <p:nvPr/>
            </p:nvGrpSpPr>
            <p:grpSpPr bwMode="auto">
              <a:xfrm>
                <a:off x="1644" y="1452"/>
                <a:ext cx="505" cy="552"/>
                <a:chOff x="1932" y="1536"/>
                <a:chExt cx="505" cy="552"/>
              </a:xfrm>
            </p:grpSpPr>
            <p:sp>
              <p:nvSpPr>
                <p:cNvPr id="26644" name="Text Box 11"/>
                <p:cNvSpPr txBox="1">
                  <a:spLocks noChangeArrowheads="1"/>
                </p:cNvSpPr>
                <p:nvPr/>
              </p:nvSpPr>
              <p:spPr bwMode="auto">
                <a:xfrm>
                  <a:off x="2177" y="1536"/>
                  <a:ext cx="255" cy="288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accent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>
                  <a:spAutoFit/>
                </a:bodyPr>
                <a:lstStyle>
                  <a:lvl1pPr algn="ctr"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 algn="ctr"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 algn="ctr"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 algn="ctr"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 algn="ctr"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r>
                    <a:rPr lang="ru-RU" sz="2400" b="1" dirty="0">
                      <a:solidFill>
                        <a:srgbClr val="FF3300"/>
                      </a:solidFill>
                    </a:rPr>
                    <a:t>N</a:t>
                  </a:r>
                  <a:endParaRPr lang="ru-RU" sz="2400" b="1" dirty="0"/>
                </a:p>
              </p:txBody>
            </p:sp>
            <p:sp>
              <p:nvSpPr>
                <p:cNvPr id="26645" name="Line 12"/>
                <p:cNvSpPr>
                  <a:spLocks noChangeShapeType="1"/>
                </p:cNvSpPr>
                <p:nvPr/>
              </p:nvSpPr>
              <p:spPr bwMode="auto">
                <a:xfrm>
                  <a:off x="2292" y="1764"/>
                  <a:ext cx="0" cy="120"/>
                </a:xfrm>
                <a:prstGeom prst="line">
                  <a:avLst/>
                </a:prstGeom>
                <a:noFill/>
                <a:ln w="9525">
                  <a:solidFill>
                    <a:srgbClr val="FF33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26646" name="Text Box 13"/>
                <p:cNvSpPr txBox="1">
                  <a:spLocks noChangeArrowheads="1"/>
                </p:cNvSpPr>
                <p:nvPr/>
              </p:nvSpPr>
              <p:spPr bwMode="auto">
                <a:xfrm>
                  <a:off x="2172" y="1800"/>
                  <a:ext cx="265" cy="288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accent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>
                  <a:spAutoFit/>
                </a:bodyPr>
                <a:lstStyle>
                  <a:lvl1pPr algn="ctr"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 algn="ctr"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 algn="ctr"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 algn="ctr"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 algn="ctr"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r>
                    <a:rPr lang="ru-RU" sz="2400" b="1">
                      <a:solidFill>
                        <a:srgbClr val="FF3300"/>
                      </a:solidFill>
                    </a:rPr>
                    <a:t>H</a:t>
                  </a:r>
                </a:p>
              </p:txBody>
            </p:sp>
            <p:sp>
              <p:nvSpPr>
                <p:cNvPr id="26647" name="Line 14"/>
                <p:cNvSpPr>
                  <a:spLocks noChangeShapeType="1"/>
                </p:cNvSpPr>
                <p:nvPr/>
              </p:nvSpPr>
              <p:spPr bwMode="auto">
                <a:xfrm flipH="1">
                  <a:off x="2112" y="1680"/>
                  <a:ext cx="120" cy="0"/>
                </a:xfrm>
                <a:prstGeom prst="line">
                  <a:avLst/>
                </a:prstGeom>
                <a:noFill/>
                <a:ln w="9525">
                  <a:solidFill>
                    <a:srgbClr val="FF33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26648" name="Text Box 15"/>
                <p:cNvSpPr txBox="1">
                  <a:spLocks noChangeArrowheads="1"/>
                </p:cNvSpPr>
                <p:nvPr/>
              </p:nvSpPr>
              <p:spPr bwMode="auto">
                <a:xfrm>
                  <a:off x="1932" y="1536"/>
                  <a:ext cx="265" cy="288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accent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>
                  <a:spAutoFit/>
                </a:bodyPr>
                <a:lstStyle>
                  <a:lvl1pPr algn="ctr"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 algn="ctr"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 algn="ctr"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 algn="ctr"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 algn="ctr"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r>
                    <a:rPr lang="ru-RU" sz="2400" b="1"/>
                    <a:t>H</a:t>
                  </a:r>
                </a:p>
              </p:txBody>
            </p:sp>
          </p:grpSp>
          <p:sp>
            <p:nvSpPr>
              <p:cNvPr id="26641" name="Line 17"/>
              <p:cNvSpPr>
                <a:spLocks noChangeShapeType="1"/>
              </p:cNvSpPr>
              <p:nvPr/>
            </p:nvSpPr>
            <p:spPr bwMode="auto">
              <a:xfrm flipV="1">
                <a:off x="2100" y="1446"/>
                <a:ext cx="198" cy="102"/>
              </a:xfrm>
              <a:prstGeom prst="line">
                <a:avLst/>
              </a:prstGeom>
              <a:noFill/>
              <a:ln w="9525">
                <a:solidFill>
                  <a:srgbClr val="FF33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6642" name="Line 18"/>
              <p:cNvSpPr>
                <a:spLocks noChangeShapeType="1"/>
              </p:cNvSpPr>
              <p:nvPr/>
            </p:nvSpPr>
            <p:spPr bwMode="auto">
              <a:xfrm>
                <a:off x="2178" y="1230"/>
                <a:ext cx="138" cy="132"/>
              </a:xfrm>
              <a:prstGeom prst="line">
                <a:avLst/>
              </a:prstGeom>
              <a:noFill/>
              <a:ln w="9525">
                <a:solidFill>
                  <a:srgbClr val="FF33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6643" name="Oval 19"/>
              <p:cNvSpPr>
                <a:spLocks noChangeArrowheads="1"/>
              </p:cNvSpPr>
              <p:nvPr/>
            </p:nvSpPr>
            <p:spPr bwMode="auto">
              <a:xfrm>
                <a:off x="1182" y="1428"/>
                <a:ext cx="720" cy="318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prstDash val="dash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algn="ctr"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algn="ctr"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algn="ctr"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algn="ctr"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algn="ctr"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endParaRPr lang="ru-RU"/>
              </a:p>
            </p:txBody>
          </p:sp>
        </p:grpSp>
        <p:sp>
          <p:nvSpPr>
            <p:cNvPr id="26633" name="Line 20"/>
            <p:cNvSpPr>
              <a:spLocks noChangeShapeType="1"/>
            </p:cNvSpPr>
            <p:nvPr/>
          </p:nvSpPr>
          <p:spPr bwMode="auto">
            <a:xfrm>
              <a:off x="2496" y="1386"/>
              <a:ext cx="654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6634" name="Text Box 22"/>
            <p:cNvSpPr txBox="1">
              <a:spLocks noChangeArrowheads="1"/>
            </p:cNvSpPr>
            <p:nvPr/>
          </p:nvSpPr>
          <p:spPr bwMode="auto">
            <a:xfrm>
              <a:off x="2508" y="1080"/>
              <a:ext cx="63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accent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 algn="ctr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algn="ctr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algn="ctr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algn="ctr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algn="ctr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ru-RU" sz="2400" b="1"/>
                <a:t> - H</a:t>
              </a:r>
              <a:r>
                <a:rPr lang="ru-RU" sz="2400" b="1" baseline="-25000"/>
                <a:t>2</a:t>
              </a:r>
              <a:r>
                <a:rPr lang="ru-RU" sz="2400" b="1"/>
                <a:t>O</a:t>
              </a:r>
            </a:p>
          </p:txBody>
        </p:sp>
        <p:sp>
          <p:nvSpPr>
            <p:cNvPr id="26635" name="Text Box 23"/>
            <p:cNvSpPr txBox="1">
              <a:spLocks noChangeArrowheads="1"/>
            </p:cNvSpPr>
            <p:nvPr/>
          </p:nvSpPr>
          <p:spPr bwMode="auto">
            <a:xfrm>
              <a:off x="2740" y="1268"/>
              <a:ext cx="3229" cy="2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accent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90000" tIns="46800" rIns="90000" bIns="46800" anchor="ctr">
              <a:spAutoFit/>
            </a:bodyPr>
            <a:lstStyle>
              <a:lvl1pPr algn="ctr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algn="ctr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algn="ctr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algn="ctr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algn="ctr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ru-RU" sz="2400" b="1" dirty="0">
                  <a:solidFill>
                    <a:schemeClr val="accent1"/>
                  </a:solidFill>
                </a:rPr>
                <a:t>        H</a:t>
              </a:r>
              <a:r>
                <a:rPr lang="ru-RU" sz="2400" b="1" baseline="-25000" dirty="0">
                  <a:solidFill>
                    <a:schemeClr val="accent1"/>
                  </a:solidFill>
                </a:rPr>
                <a:t>2</a:t>
              </a:r>
              <a:r>
                <a:rPr lang="ru-RU" sz="2400" b="1" dirty="0">
                  <a:solidFill>
                    <a:schemeClr val="accent1"/>
                  </a:solidFill>
                </a:rPr>
                <a:t>N - R</a:t>
              </a:r>
              <a:r>
                <a:rPr lang="ru-RU" sz="2400" b="1" baseline="-25000" dirty="0">
                  <a:solidFill>
                    <a:schemeClr val="accent1"/>
                  </a:solidFill>
                </a:rPr>
                <a:t>1</a:t>
              </a:r>
              <a:r>
                <a:rPr lang="ru-RU" sz="2400" b="1" dirty="0">
                  <a:solidFill>
                    <a:schemeClr val="accent1"/>
                  </a:solidFill>
                </a:rPr>
                <a:t> - CO</a:t>
              </a:r>
              <a:r>
                <a:rPr lang="ru-RU" sz="2400" b="1" dirty="0"/>
                <a:t> - </a:t>
              </a:r>
              <a:r>
                <a:rPr lang="ru-RU" sz="2400" b="1" dirty="0">
                  <a:solidFill>
                    <a:srgbClr val="FF3300"/>
                  </a:solidFill>
                </a:rPr>
                <a:t>NH - R</a:t>
              </a:r>
              <a:r>
                <a:rPr lang="ru-RU" sz="2400" b="1" baseline="-25000" dirty="0">
                  <a:solidFill>
                    <a:srgbClr val="FF3300"/>
                  </a:solidFill>
                </a:rPr>
                <a:t>2</a:t>
              </a:r>
              <a:r>
                <a:rPr lang="ru-RU" sz="2400" b="1" dirty="0">
                  <a:solidFill>
                    <a:srgbClr val="FF3300"/>
                  </a:solidFill>
                </a:rPr>
                <a:t> - COOH</a:t>
              </a:r>
              <a:endParaRPr lang="ru-RU" sz="2400" b="1" dirty="0"/>
            </a:p>
          </p:txBody>
        </p:sp>
        <p:sp>
          <p:nvSpPr>
            <p:cNvPr id="26636" name="Text Box 24"/>
            <p:cNvSpPr txBox="1">
              <a:spLocks noChangeArrowheads="1"/>
            </p:cNvSpPr>
            <p:nvPr/>
          </p:nvSpPr>
          <p:spPr bwMode="auto">
            <a:xfrm>
              <a:off x="3898" y="1653"/>
              <a:ext cx="1109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accent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000" tIns="46800" rIns="90000" bIns="46800" anchor="ctr">
              <a:spAutoFit/>
            </a:bodyPr>
            <a:lstStyle>
              <a:lvl1pPr algn="ctr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algn="ctr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algn="ctr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algn="ctr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algn="ctr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ru-RU" sz="2800" b="1" i="1" dirty="0">
                  <a:solidFill>
                    <a:schemeClr val="accent2"/>
                  </a:solidFill>
                </a:rPr>
                <a:t>дипептид</a:t>
              </a:r>
              <a:endParaRPr lang="ru-RU" sz="2400" b="1" dirty="0"/>
            </a:p>
          </p:txBody>
        </p:sp>
        <p:sp>
          <p:nvSpPr>
            <p:cNvPr id="26637" name="Rectangle 25"/>
            <p:cNvSpPr>
              <a:spLocks noChangeArrowheads="1"/>
            </p:cNvSpPr>
            <p:nvPr/>
          </p:nvSpPr>
          <p:spPr bwMode="auto">
            <a:xfrm>
              <a:off x="4020" y="1224"/>
              <a:ext cx="866" cy="33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prstDash val="dash"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90000" tIns="46800" rIns="90000" bIns="46800" anchor="ctr">
              <a:spAutoFit/>
            </a:bodyPr>
            <a:lstStyle>
              <a:lvl1pPr algn="ctr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algn="ctr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algn="ctr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algn="ctr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algn="ctr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endParaRPr lang="ru-RU"/>
            </a:p>
          </p:txBody>
        </p:sp>
      </p:grpSp>
      <p:sp>
        <p:nvSpPr>
          <p:cNvPr id="26628" name="Text Box 26"/>
          <p:cNvSpPr txBox="1">
            <a:spLocks noChangeArrowheads="1"/>
          </p:cNvSpPr>
          <p:nvPr/>
        </p:nvSpPr>
        <p:spPr bwMode="auto">
          <a:xfrm>
            <a:off x="272410" y="2540641"/>
            <a:ext cx="8694169" cy="10178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0000" tIns="46800" rIns="90000" bIns="46800" anchor="ctr">
            <a:spAutoFit/>
          </a:bodyPr>
          <a:lstStyle>
            <a:lvl1pPr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ru-RU" sz="2800" b="1" dirty="0"/>
              <a:t>1</a:t>
            </a:r>
            <a:r>
              <a:rPr lang="ru-RU" sz="3200" b="1" dirty="0"/>
              <a:t>.</a:t>
            </a:r>
            <a:r>
              <a:rPr lang="ru-RU" sz="2800" dirty="0"/>
              <a:t> </a:t>
            </a:r>
            <a:r>
              <a:rPr lang="ru-RU" sz="2800" b="1" dirty="0">
                <a:solidFill>
                  <a:srgbClr val="FF3300"/>
                </a:solidFill>
              </a:rPr>
              <a:t>Пептидная -</a:t>
            </a:r>
            <a:r>
              <a:rPr lang="en-US" sz="2800" b="1" dirty="0">
                <a:solidFill>
                  <a:srgbClr val="FF3300"/>
                </a:solidFill>
              </a:rPr>
              <a:t>CO - NH - </a:t>
            </a:r>
            <a:r>
              <a:rPr lang="ru-RU" sz="2800" b="1" dirty="0">
                <a:solidFill>
                  <a:schemeClr val="accent2"/>
                </a:solidFill>
              </a:rPr>
              <a:t> </a:t>
            </a:r>
            <a:r>
              <a:rPr lang="ru-RU" sz="2800" b="1" dirty="0">
                <a:solidFill>
                  <a:schemeClr val="tx2"/>
                </a:solidFill>
              </a:rPr>
              <a:t>образуется в результате соединения групп </a:t>
            </a:r>
            <a:r>
              <a:rPr lang="ru-RU" sz="2800" b="1" dirty="0" smtClean="0">
                <a:solidFill>
                  <a:schemeClr val="tx2"/>
                </a:solidFill>
              </a:rPr>
              <a:t>-</a:t>
            </a:r>
            <a:r>
              <a:rPr lang="en-US" sz="2800" b="1" dirty="0" smtClean="0">
                <a:solidFill>
                  <a:schemeClr val="tx2"/>
                </a:solidFill>
              </a:rPr>
              <a:t>NH</a:t>
            </a:r>
            <a:r>
              <a:rPr lang="en-US" sz="2800" b="1" baseline="-25000" dirty="0" smtClean="0">
                <a:solidFill>
                  <a:schemeClr val="tx2"/>
                </a:solidFill>
              </a:rPr>
              <a:t>2</a:t>
            </a:r>
            <a:r>
              <a:rPr lang="en-US" sz="2800" b="1" dirty="0" smtClean="0">
                <a:solidFill>
                  <a:schemeClr val="tx2"/>
                </a:solidFill>
              </a:rPr>
              <a:t> </a:t>
            </a:r>
            <a:r>
              <a:rPr lang="ru-RU" sz="2800" b="1" dirty="0" smtClean="0">
                <a:solidFill>
                  <a:schemeClr val="tx2"/>
                </a:solidFill>
              </a:rPr>
              <a:t>  </a:t>
            </a:r>
            <a:r>
              <a:rPr lang="ru-RU" sz="2800" b="1" dirty="0">
                <a:solidFill>
                  <a:schemeClr val="tx2"/>
                </a:solidFill>
              </a:rPr>
              <a:t>и </a:t>
            </a:r>
            <a:r>
              <a:rPr lang="ru-RU" sz="2800" b="1" dirty="0" smtClean="0">
                <a:solidFill>
                  <a:schemeClr val="tx2"/>
                </a:solidFill>
              </a:rPr>
              <a:t>-</a:t>
            </a:r>
            <a:r>
              <a:rPr lang="en-US" sz="2800" b="1" dirty="0" smtClean="0">
                <a:solidFill>
                  <a:schemeClr val="tx2"/>
                </a:solidFill>
              </a:rPr>
              <a:t>COOH</a:t>
            </a:r>
            <a:r>
              <a:rPr lang="ru-RU" sz="2800" b="1" dirty="0" smtClean="0">
                <a:solidFill>
                  <a:schemeClr val="tx2"/>
                </a:solidFill>
              </a:rPr>
              <a:t> </a:t>
            </a:r>
            <a:r>
              <a:rPr lang="ru-RU" sz="2800" b="1" dirty="0">
                <a:solidFill>
                  <a:schemeClr val="tx2"/>
                </a:solidFill>
              </a:rPr>
              <a:t>соседних </a:t>
            </a:r>
            <a:r>
              <a:rPr lang="ru-RU" sz="2800" b="1" dirty="0" err="1">
                <a:solidFill>
                  <a:schemeClr val="tx2"/>
                </a:solidFill>
              </a:rPr>
              <a:t>амк</a:t>
            </a:r>
            <a:r>
              <a:rPr lang="ru-RU" sz="2800" b="1" dirty="0">
                <a:solidFill>
                  <a:schemeClr val="tx2"/>
                </a:solidFill>
              </a:rPr>
              <a:t>-т</a:t>
            </a:r>
            <a:endParaRPr lang="ru-RU" sz="2800" dirty="0"/>
          </a:p>
        </p:txBody>
      </p:sp>
      <p:sp>
        <p:nvSpPr>
          <p:cNvPr id="26629" name="Text Box 28"/>
          <p:cNvSpPr txBox="1">
            <a:spLocks noChangeArrowheads="1"/>
          </p:cNvSpPr>
          <p:nvPr/>
        </p:nvSpPr>
        <p:spPr bwMode="auto">
          <a:xfrm>
            <a:off x="4141787" y="5403850"/>
            <a:ext cx="42799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accent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 anchor="ctr">
            <a:spAutoFit/>
          </a:bodyPr>
          <a:lstStyle>
            <a:lvl1pPr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ru-RU" sz="2800" dirty="0"/>
              <a:t>где </a:t>
            </a:r>
            <a:r>
              <a:rPr lang="en-US" sz="2800" dirty="0"/>
              <a:t>R</a:t>
            </a:r>
            <a:r>
              <a:rPr lang="en-US" sz="2800" baseline="-25000" dirty="0"/>
              <a:t>1</a:t>
            </a:r>
            <a:r>
              <a:rPr lang="ru-RU" sz="2800" dirty="0"/>
              <a:t> и </a:t>
            </a:r>
            <a:r>
              <a:rPr lang="en-US" sz="2800" dirty="0"/>
              <a:t>R</a:t>
            </a:r>
            <a:r>
              <a:rPr lang="en-US" sz="2800" baseline="-25000" dirty="0"/>
              <a:t>2</a:t>
            </a:r>
            <a:r>
              <a:rPr lang="ru-RU" sz="2800" baseline="-25000" dirty="0"/>
              <a:t> </a:t>
            </a:r>
            <a:r>
              <a:rPr lang="ru-RU" sz="2800" dirty="0"/>
              <a:t> - остатки </a:t>
            </a:r>
            <a:r>
              <a:rPr lang="ru-RU" sz="2800" dirty="0" err="1"/>
              <a:t>амк</a:t>
            </a:r>
            <a:r>
              <a:rPr lang="ru-RU" sz="2800" dirty="0"/>
              <a:t>-т</a:t>
            </a:r>
          </a:p>
        </p:txBody>
      </p:sp>
      <p:sp>
        <p:nvSpPr>
          <p:cNvPr id="26630" name="Text Box 58"/>
          <p:cNvSpPr txBox="1">
            <a:spLocks noChangeArrowheads="1"/>
          </p:cNvSpPr>
          <p:nvPr/>
        </p:nvSpPr>
        <p:spPr bwMode="auto">
          <a:xfrm>
            <a:off x="3079429" y="1525959"/>
            <a:ext cx="3428288" cy="10793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 anchor="ctr">
            <a:spAutoFit/>
          </a:bodyPr>
          <a:lstStyle>
            <a:lvl1pPr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/>
            <a:r>
              <a:rPr lang="ru-RU" sz="3200" b="1" dirty="0"/>
              <a:t>1. Пептидная </a:t>
            </a:r>
          </a:p>
          <a:p>
            <a:pPr algn="l"/>
            <a:r>
              <a:rPr lang="ru-RU" sz="3200" b="1" dirty="0"/>
              <a:t>2. </a:t>
            </a:r>
            <a:r>
              <a:rPr lang="ru-RU" sz="3200" b="1" dirty="0" err="1"/>
              <a:t>Дисульфидная</a:t>
            </a:r>
            <a:r>
              <a:rPr lang="ru-RU" sz="3200" dirty="0"/>
              <a:t> </a:t>
            </a:r>
          </a:p>
        </p:txBody>
      </p:sp>
    </p:spTree>
  </p:cSld>
  <p:clrMapOvr>
    <a:masterClrMapping/>
  </p:clrMapOvr>
  <p:transition spd="slow">
    <p:zoom/>
  </p:transition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ext Box 3"/>
          <p:cNvSpPr>
            <a:spLocks noGrp="1" noChangeArrowheads="1"/>
          </p:cNvSpPr>
          <p:nvPr>
            <p:ph type="title"/>
          </p:nvPr>
        </p:nvSpPr>
        <p:spPr>
          <a:xfrm>
            <a:off x="685800" y="-342900"/>
            <a:ext cx="7772400" cy="1104900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chemeClr val="accent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ctr">
              <a:spcBef>
                <a:spcPct val="50000"/>
              </a:spcBef>
            </a:pPr>
            <a:r>
              <a:rPr lang="ru-RU" sz="3200" b="1" smtClean="0"/>
              <a:t>						</a:t>
            </a:r>
            <a:br>
              <a:rPr lang="ru-RU" sz="3200" b="1" smtClean="0"/>
            </a:br>
            <a:endParaRPr lang="ru-RU" sz="3200" b="1" smtClean="0">
              <a:solidFill>
                <a:schemeClr val="accent2"/>
              </a:solidFill>
            </a:endParaRPr>
          </a:p>
        </p:txBody>
      </p:sp>
      <p:grpSp>
        <p:nvGrpSpPr>
          <p:cNvPr id="27651" name="Group 76"/>
          <p:cNvGrpSpPr>
            <a:grpSpLocks/>
          </p:cNvGrpSpPr>
          <p:nvPr/>
        </p:nvGrpSpPr>
        <p:grpSpPr bwMode="auto">
          <a:xfrm>
            <a:off x="122238" y="881063"/>
            <a:ext cx="9144000" cy="4746625"/>
            <a:chOff x="0" y="993"/>
            <a:chExt cx="5760" cy="2990"/>
          </a:xfrm>
        </p:grpSpPr>
        <p:sp>
          <p:nvSpPr>
            <p:cNvPr id="27652" name="Text Box 4"/>
            <p:cNvSpPr txBox="1">
              <a:spLocks noChangeArrowheads="1"/>
            </p:cNvSpPr>
            <p:nvPr/>
          </p:nvSpPr>
          <p:spPr bwMode="auto">
            <a:xfrm>
              <a:off x="184" y="993"/>
              <a:ext cx="5390" cy="97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accent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000" tIns="46800" rIns="90000" bIns="46800" anchor="ctr">
              <a:spAutoFit/>
            </a:bodyPr>
            <a:lstStyle>
              <a:lvl1pPr algn="ctr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algn="ctr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algn="ctr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algn="ctr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algn="ctr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just"/>
              <a:r>
                <a:rPr lang="ru-RU" sz="3200" b="1"/>
                <a:t>2. </a:t>
              </a:r>
              <a:r>
                <a:rPr lang="ru-RU" sz="3200" b="1">
                  <a:solidFill>
                    <a:srgbClr val="FF3300"/>
                  </a:solidFill>
                </a:rPr>
                <a:t>Дисульфидная связь ( </a:t>
              </a:r>
              <a:r>
                <a:rPr lang="ru-RU" sz="3200" b="1">
                  <a:solidFill>
                    <a:schemeClr val="accent1"/>
                  </a:solidFill>
                </a:rPr>
                <a:t>- </a:t>
              </a:r>
              <a:r>
                <a:rPr lang="en-US" sz="3200" b="1">
                  <a:solidFill>
                    <a:schemeClr val="accent1"/>
                  </a:solidFill>
                </a:rPr>
                <a:t>S - S -</a:t>
              </a:r>
              <a:r>
                <a:rPr lang="ru-RU" sz="3200" b="1">
                  <a:solidFill>
                    <a:srgbClr val="FF3300"/>
                  </a:solidFill>
                </a:rPr>
                <a:t> ) </a:t>
              </a:r>
              <a:r>
                <a:rPr lang="ru-RU" sz="3200" b="1">
                  <a:solidFill>
                    <a:schemeClr val="accent2"/>
                  </a:solidFill>
                </a:rPr>
                <a:t>-</a:t>
              </a:r>
              <a:r>
                <a:rPr lang="ru-RU" sz="3200" b="1">
                  <a:solidFill>
                    <a:schemeClr val="tx2"/>
                  </a:solidFill>
                </a:rPr>
                <a:t>образуется путем соединения двух остатков цистеина и</a:t>
              </a:r>
            </a:p>
            <a:p>
              <a:pPr algn="just"/>
              <a:r>
                <a:rPr lang="ru-RU" sz="3200" b="1">
                  <a:solidFill>
                    <a:schemeClr val="tx2"/>
                  </a:solidFill>
                </a:rPr>
                <a:t>отщепления Н</a:t>
              </a:r>
              <a:r>
                <a:rPr lang="ru-RU" sz="3200" b="1" baseline="-25000">
                  <a:solidFill>
                    <a:schemeClr val="tx2"/>
                  </a:solidFill>
                </a:rPr>
                <a:t>2</a:t>
              </a:r>
              <a:r>
                <a:rPr lang="ru-RU" sz="3200" b="1">
                  <a:solidFill>
                    <a:schemeClr val="tx2"/>
                  </a:solidFill>
                </a:rPr>
                <a:t> </a:t>
              </a:r>
            </a:p>
          </p:txBody>
        </p:sp>
        <p:grpSp>
          <p:nvGrpSpPr>
            <p:cNvPr id="27653" name="Group 75"/>
            <p:cNvGrpSpPr>
              <a:grpSpLocks/>
            </p:cNvGrpSpPr>
            <p:nvPr/>
          </p:nvGrpSpPr>
          <p:grpSpPr bwMode="auto">
            <a:xfrm>
              <a:off x="0" y="2178"/>
              <a:ext cx="5760" cy="1805"/>
              <a:chOff x="0" y="2178"/>
              <a:chExt cx="5760" cy="1805"/>
            </a:xfrm>
          </p:grpSpPr>
          <p:grpSp>
            <p:nvGrpSpPr>
              <p:cNvPr id="27654" name="Group 70"/>
              <p:cNvGrpSpPr>
                <a:grpSpLocks/>
              </p:cNvGrpSpPr>
              <p:nvPr/>
            </p:nvGrpSpPr>
            <p:grpSpPr bwMode="auto">
              <a:xfrm>
                <a:off x="0" y="2178"/>
                <a:ext cx="5760" cy="1488"/>
                <a:chOff x="0" y="1806"/>
                <a:chExt cx="5760" cy="1488"/>
              </a:xfrm>
            </p:grpSpPr>
            <p:grpSp>
              <p:nvGrpSpPr>
                <p:cNvPr id="27659" name="Group 68"/>
                <p:cNvGrpSpPr>
                  <a:grpSpLocks/>
                </p:cNvGrpSpPr>
                <p:nvPr/>
              </p:nvGrpSpPr>
              <p:grpSpPr bwMode="auto">
                <a:xfrm>
                  <a:off x="0" y="1806"/>
                  <a:ext cx="5760" cy="1488"/>
                  <a:chOff x="0" y="1806"/>
                  <a:chExt cx="5760" cy="1488"/>
                </a:xfrm>
              </p:grpSpPr>
              <p:grpSp>
                <p:nvGrpSpPr>
                  <p:cNvPr id="27661" name="Group 57"/>
                  <p:cNvGrpSpPr>
                    <a:grpSpLocks/>
                  </p:cNvGrpSpPr>
                  <p:nvPr/>
                </p:nvGrpSpPr>
                <p:grpSpPr bwMode="auto">
                  <a:xfrm>
                    <a:off x="0" y="1806"/>
                    <a:ext cx="2782" cy="1488"/>
                    <a:chOff x="0" y="2034"/>
                    <a:chExt cx="2782" cy="1488"/>
                  </a:xfrm>
                </p:grpSpPr>
                <p:grpSp>
                  <p:nvGrpSpPr>
                    <p:cNvPr id="27689" name="Group 56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0" y="2034"/>
                      <a:ext cx="2630" cy="1488"/>
                      <a:chOff x="273" y="2082"/>
                      <a:chExt cx="2630" cy="1488"/>
                    </a:xfrm>
                  </p:grpSpPr>
                  <p:grpSp>
                    <p:nvGrpSpPr>
                      <p:cNvPr id="27696" name="Group 19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273" y="2082"/>
                        <a:ext cx="2535" cy="1488"/>
                        <a:chOff x="273" y="2082"/>
                        <a:chExt cx="2535" cy="1488"/>
                      </a:xfrm>
                    </p:grpSpPr>
                    <p:sp>
                      <p:nvSpPr>
                        <p:cNvPr id="27703" name="Text Box 5"/>
                        <p:cNvSpPr txBox="1"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494" y="2731"/>
                          <a:ext cx="2314" cy="25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accent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 wrap="none" lIns="90000" tIns="46800" rIns="90000" bIns="46800" anchor="ctr">
                          <a:spAutoFit/>
                        </a:bodyPr>
                        <a:lstStyle>
                          <a:lvl1pPr algn="ctr">
                            <a:defRPr sz="2000">
                              <a:solidFill>
                                <a:schemeClr val="tx1"/>
                              </a:solidFill>
                              <a:latin typeface="Times New Roman" panose="02020603050405020304" pitchFamily="18" charset="0"/>
                            </a:defRPr>
                          </a:lvl1pPr>
                          <a:lvl2pPr marL="742950" indent="-285750" algn="ctr">
                            <a:defRPr sz="2000">
                              <a:solidFill>
                                <a:schemeClr val="tx1"/>
                              </a:solidFill>
                              <a:latin typeface="Times New Roman" panose="02020603050405020304" pitchFamily="18" charset="0"/>
                            </a:defRPr>
                          </a:lvl2pPr>
                          <a:lvl3pPr marL="1143000" indent="-228600" algn="ctr">
                            <a:defRPr sz="2000">
                              <a:solidFill>
                                <a:schemeClr val="tx1"/>
                              </a:solidFill>
                              <a:latin typeface="Times New Roman" panose="02020603050405020304" pitchFamily="18" charset="0"/>
                            </a:defRPr>
                          </a:lvl3pPr>
                          <a:lvl4pPr marL="1600200" indent="-228600" algn="ctr">
                            <a:defRPr sz="2000">
                              <a:solidFill>
                                <a:schemeClr val="tx1"/>
                              </a:solidFill>
                              <a:latin typeface="Times New Roman" panose="02020603050405020304" pitchFamily="18" charset="0"/>
                            </a:defRPr>
                          </a:lvl4pPr>
                          <a:lvl5pPr marL="2057400" indent="-228600" algn="ctr">
                            <a:defRPr sz="2000">
                              <a:solidFill>
                                <a:schemeClr val="tx1"/>
                              </a:solidFill>
                              <a:latin typeface="Times New Roman" panose="02020603050405020304" pitchFamily="18" charset="0"/>
                            </a:defRPr>
                          </a:lvl5pPr>
                          <a:lvl6pPr marL="2514600" indent="-228600" algn="ctr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 sz="2000">
                              <a:solidFill>
                                <a:schemeClr val="tx1"/>
                              </a:solidFill>
                              <a:latin typeface="Times New Roman" panose="02020603050405020304" pitchFamily="18" charset="0"/>
                            </a:defRPr>
                          </a:lvl6pPr>
                          <a:lvl7pPr marL="2971800" indent="-228600" algn="ctr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 sz="2000">
                              <a:solidFill>
                                <a:schemeClr val="tx1"/>
                              </a:solidFill>
                              <a:latin typeface="Times New Roman" panose="02020603050405020304" pitchFamily="18" charset="0"/>
                            </a:defRPr>
                          </a:lvl7pPr>
                          <a:lvl8pPr marL="3429000" indent="-228600" algn="ctr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 sz="2000">
                              <a:solidFill>
                                <a:schemeClr val="tx1"/>
                              </a:solidFill>
                              <a:latin typeface="Times New Roman" panose="02020603050405020304" pitchFamily="18" charset="0"/>
                            </a:defRPr>
                          </a:lvl8pPr>
                          <a:lvl9pPr marL="3886200" indent="-228600" algn="ctr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 sz="2000">
                              <a:solidFill>
                                <a:schemeClr val="tx1"/>
                              </a:solidFill>
                              <a:latin typeface="Times New Roman" panose="02020603050405020304" pitchFamily="18" charset="0"/>
                            </a:defRPr>
                          </a:lvl9pPr>
                        </a:lstStyle>
                        <a:p>
                          <a:r>
                            <a:rPr lang="en-US"/>
                            <a:t>H-C-CH</a:t>
                          </a:r>
                          <a:r>
                            <a:rPr lang="en-US" baseline="-25000"/>
                            <a:t>2</a:t>
                          </a:r>
                          <a:r>
                            <a:rPr lang="en-US"/>
                            <a:t> - </a:t>
                          </a:r>
                          <a:r>
                            <a:rPr lang="en-US">
                              <a:solidFill>
                                <a:schemeClr val="accent1"/>
                              </a:solidFill>
                            </a:rPr>
                            <a:t>S-H</a:t>
                          </a:r>
                          <a:r>
                            <a:rPr lang="en-US">
                              <a:solidFill>
                                <a:schemeClr val="tx2"/>
                              </a:solidFill>
                            </a:rPr>
                            <a:t> </a:t>
                          </a:r>
                          <a:r>
                            <a:rPr lang="en-US">
                              <a:solidFill>
                                <a:srgbClr val="FF3300"/>
                              </a:solidFill>
                            </a:rPr>
                            <a:t>+</a:t>
                          </a:r>
                          <a:r>
                            <a:rPr lang="en-US">
                              <a:solidFill>
                                <a:schemeClr val="tx2"/>
                              </a:solidFill>
                            </a:rPr>
                            <a:t>  </a:t>
                          </a:r>
                          <a:r>
                            <a:rPr lang="en-US">
                              <a:solidFill>
                                <a:schemeClr val="accent1"/>
                              </a:solidFill>
                            </a:rPr>
                            <a:t>H-S-</a:t>
                          </a:r>
                          <a:r>
                            <a:rPr lang="en-US"/>
                            <a:t>CH</a:t>
                          </a:r>
                          <a:r>
                            <a:rPr lang="en-US" baseline="-25000"/>
                            <a:t>2</a:t>
                          </a:r>
                          <a:r>
                            <a:rPr lang="en-US"/>
                            <a:t> - C-H</a:t>
                          </a:r>
                          <a:endParaRPr lang="ru-RU"/>
                        </a:p>
                      </p:txBody>
                    </p:sp>
                    <p:sp>
                      <p:nvSpPr>
                        <p:cNvPr id="27704" name="Line 6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 flipH="1" flipV="1">
                          <a:off x="606" y="2616"/>
                          <a:ext cx="108" cy="156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tx1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 lIns="90000" tIns="46800" rIns="90000" bIns="46800" anchor="ctr">
                          <a:spAutoFit/>
                        </a:bodyPr>
                        <a:lstStyle/>
                        <a:p>
                          <a:endParaRPr lang="ru-RU"/>
                        </a:p>
                      </p:txBody>
                    </p:sp>
                    <p:sp>
                      <p:nvSpPr>
                        <p:cNvPr id="27705" name="Line 7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 flipH="1" flipV="1">
                          <a:off x="570" y="3162"/>
                          <a:ext cx="108" cy="156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tx1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 lIns="90000" tIns="46800" rIns="90000" bIns="46800" anchor="ctr">
                          <a:spAutoFit/>
                        </a:bodyPr>
                        <a:lstStyle/>
                        <a:p>
                          <a:endParaRPr lang="ru-RU"/>
                        </a:p>
                      </p:txBody>
                    </p:sp>
                    <p:sp>
                      <p:nvSpPr>
                        <p:cNvPr id="27706" name="Line 8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 flipH="1" flipV="1">
                          <a:off x="648" y="2082"/>
                          <a:ext cx="108" cy="156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tx1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 lIns="90000" tIns="46800" rIns="90000" bIns="46800" anchor="ctr">
                          <a:spAutoFit/>
                        </a:bodyPr>
                        <a:lstStyle/>
                        <a:p>
                          <a:endParaRPr lang="ru-RU"/>
                        </a:p>
                      </p:txBody>
                    </p:sp>
                    <p:sp>
                      <p:nvSpPr>
                        <p:cNvPr id="27707" name="Line 9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 rot="5400000" flipH="1" flipV="1">
                          <a:off x="606" y="2904"/>
                          <a:ext cx="108" cy="156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tx1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 lIns="90000" tIns="46800" rIns="90000" bIns="46800" anchor="ctr">
                          <a:spAutoFit/>
                        </a:bodyPr>
                        <a:lstStyle/>
                        <a:p>
                          <a:endParaRPr lang="ru-RU"/>
                        </a:p>
                      </p:txBody>
                    </p:sp>
                    <p:sp>
                      <p:nvSpPr>
                        <p:cNvPr id="27708" name="Line 12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 rot="5400000" flipH="1" flipV="1">
                          <a:off x="648" y="2340"/>
                          <a:ext cx="108" cy="156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tx1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 lIns="90000" tIns="46800" rIns="90000" bIns="46800" anchor="ctr">
                          <a:spAutoFit/>
                        </a:bodyPr>
                        <a:lstStyle/>
                        <a:p>
                          <a:endParaRPr lang="ru-RU"/>
                        </a:p>
                      </p:txBody>
                    </p:sp>
                    <p:sp>
                      <p:nvSpPr>
                        <p:cNvPr id="27709" name="Line 13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 rot="5400000" flipH="1" flipV="1">
                          <a:off x="552" y="3438"/>
                          <a:ext cx="108" cy="156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tx1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 lIns="90000" tIns="46800" rIns="90000" bIns="46800" anchor="ctr">
                          <a:spAutoFit/>
                        </a:bodyPr>
                        <a:lstStyle/>
                        <a:p>
                          <a:endParaRPr lang="ru-RU"/>
                        </a:p>
                      </p:txBody>
                    </p:sp>
                    <p:sp>
                      <p:nvSpPr>
                        <p:cNvPr id="27710" name="Text Box 14"/>
                        <p:cNvSpPr txBox="1"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273" y="2419"/>
                          <a:ext cx="427" cy="25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accent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 wrap="none" lIns="90000" tIns="46800" rIns="90000" bIns="46800" anchor="ctr">
                          <a:spAutoFit/>
                        </a:bodyPr>
                        <a:lstStyle>
                          <a:lvl1pPr algn="ctr">
                            <a:defRPr sz="2000">
                              <a:solidFill>
                                <a:schemeClr val="tx1"/>
                              </a:solidFill>
                              <a:latin typeface="Times New Roman" panose="02020603050405020304" pitchFamily="18" charset="0"/>
                            </a:defRPr>
                          </a:lvl1pPr>
                          <a:lvl2pPr marL="742950" indent="-285750" algn="ctr">
                            <a:defRPr sz="2000">
                              <a:solidFill>
                                <a:schemeClr val="tx1"/>
                              </a:solidFill>
                              <a:latin typeface="Times New Roman" panose="02020603050405020304" pitchFamily="18" charset="0"/>
                            </a:defRPr>
                          </a:lvl2pPr>
                          <a:lvl3pPr marL="1143000" indent="-228600" algn="ctr">
                            <a:defRPr sz="2000">
                              <a:solidFill>
                                <a:schemeClr val="tx1"/>
                              </a:solidFill>
                              <a:latin typeface="Times New Roman" panose="02020603050405020304" pitchFamily="18" charset="0"/>
                            </a:defRPr>
                          </a:lvl3pPr>
                          <a:lvl4pPr marL="1600200" indent="-228600" algn="ctr">
                            <a:defRPr sz="2000">
                              <a:solidFill>
                                <a:schemeClr val="tx1"/>
                              </a:solidFill>
                              <a:latin typeface="Times New Roman" panose="02020603050405020304" pitchFamily="18" charset="0"/>
                            </a:defRPr>
                          </a:lvl4pPr>
                          <a:lvl5pPr marL="2057400" indent="-228600" algn="ctr">
                            <a:defRPr sz="2000">
                              <a:solidFill>
                                <a:schemeClr val="tx1"/>
                              </a:solidFill>
                              <a:latin typeface="Times New Roman" panose="02020603050405020304" pitchFamily="18" charset="0"/>
                            </a:defRPr>
                          </a:lvl5pPr>
                          <a:lvl6pPr marL="2514600" indent="-228600" algn="ctr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 sz="2000">
                              <a:solidFill>
                                <a:schemeClr val="tx1"/>
                              </a:solidFill>
                              <a:latin typeface="Times New Roman" panose="02020603050405020304" pitchFamily="18" charset="0"/>
                            </a:defRPr>
                          </a:lvl6pPr>
                          <a:lvl7pPr marL="2971800" indent="-228600" algn="ctr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 sz="2000">
                              <a:solidFill>
                                <a:schemeClr val="tx1"/>
                              </a:solidFill>
                              <a:latin typeface="Times New Roman" panose="02020603050405020304" pitchFamily="18" charset="0"/>
                            </a:defRPr>
                          </a:lvl7pPr>
                          <a:lvl8pPr marL="3429000" indent="-228600" algn="ctr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 sz="2000">
                              <a:solidFill>
                                <a:schemeClr val="tx1"/>
                              </a:solidFill>
                              <a:latin typeface="Times New Roman" panose="02020603050405020304" pitchFamily="18" charset="0"/>
                            </a:defRPr>
                          </a:lvl8pPr>
                          <a:lvl9pPr marL="3886200" indent="-228600" algn="ctr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 sz="2000">
                              <a:solidFill>
                                <a:schemeClr val="tx1"/>
                              </a:solidFill>
                              <a:latin typeface="Times New Roman" panose="02020603050405020304" pitchFamily="18" charset="0"/>
                            </a:defRPr>
                          </a:lvl9pPr>
                        </a:lstStyle>
                        <a:p>
                          <a:r>
                            <a:rPr lang="ru-RU"/>
                            <a:t>O=C</a:t>
                          </a:r>
                        </a:p>
                      </p:txBody>
                    </p:sp>
                    <p:sp>
                      <p:nvSpPr>
                        <p:cNvPr id="27711" name="Text Box 15"/>
                        <p:cNvSpPr txBox="1"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667" y="2179"/>
                          <a:ext cx="346" cy="25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accent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 wrap="none" lIns="90000" tIns="46800" rIns="90000" bIns="46800" anchor="ctr">
                          <a:spAutoFit/>
                        </a:bodyPr>
                        <a:lstStyle>
                          <a:lvl1pPr algn="ctr">
                            <a:defRPr sz="2000">
                              <a:solidFill>
                                <a:schemeClr val="tx1"/>
                              </a:solidFill>
                              <a:latin typeface="Times New Roman" panose="02020603050405020304" pitchFamily="18" charset="0"/>
                            </a:defRPr>
                          </a:lvl1pPr>
                          <a:lvl2pPr marL="742950" indent="-285750" algn="ctr">
                            <a:defRPr sz="2000">
                              <a:solidFill>
                                <a:schemeClr val="tx1"/>
                              </a:solidFill>
                              <a:latin typeface="Times New Roman" panose="02020603050405020304" pitchFamily="18" charset="0"/>
                            </a:defRPr>
                          </a:lvl2pPr>
                          <a:lvl3pPr marL="1143000" indent="-228600" algn="ctr">
                            <a:defRPr sz="2000">
                              <a:solidFill>
                                <a:schemeClr val="tx1"/>
                              </a:solidFill>
                              <a:latin typeface="Times New Roman" panose="02020603050405020304" pitchFamily="18" charset="0"/>
                            </a:defRPr>
                          </a:lvl3pPr>
                          <a:lvl4pPr marL="1600200" indent="-228600" algn="ctr">
                            <a:defRPr sz="2000">
                              <a:solidFill>
                                <a:schemeClr val="tx1"/>
                              </a:solidFill>
                              <a:latin typeface="Times New Roman" panose="02020603050405020304" pitchFamily="18" charset="0"/>
                            </a:defRPr>
                          </a:lvl4pPr>
                          <a:lvl5pPr marL="2057400" indent="-228600" algn="ctr">
                            <a:defRPr sz="2000">
                              <a:solidFill>
                                <a:schemeClr val="tx1"/>
                              </a:solidFill>
                              <a:latin typeface="Times New Roman" panose="02020603050405020304" pitchFamily="18" charset="0"/>
                            </a:defRPr>
                          </a:lvl5pPr>
                          <a:lvl6pPr marL="2514600" indent="-228600" algn="ctr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 sz="2000">
                              <a:solidFill>
                                <a:schemeClr val="tx1"/>
                              </a:solidFill>
                              <a:latin typeface="Times New Roman" panose="02020603050405020304" pitchFamily="18" charset="0"/>
                            </a:defRPr>
                          </a:lvl6pPr>
                          <a:lvl7pPr marL="2971800" indent="-228600" algn="ctr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 sz="2000">
                              <a:solidFill>
                                <a:schemeClr val="tx1"/>
                              </a:solidFill>
                              <a:latin typeface="Times New Roman" panose="02020603050405020304" pitchFamily="18" charset="0"/>
                            </a:defRPr>
                          </a:lvl7pPr>
                          <a:lvl8pPr marL="3429000" indent="-228600" algn="ctr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 sz="2000">
                              <a:solidFill>
                                <a:schemeClr val="tx1"/>
                              </a:solidFill>
                              <a:latin typeface="Times New Roman" panose="02020603050405020304" pitchFamily="18" charset="0"/>
                            </a:defRPr>
                          </a:lvl8pPr>
                          <a:lvl9pPr marL="3886200" indent="-228600" algn="ctr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 sz="2000">
                              <a:solidFill>
                                <a:schemeClr val="tx1"/>
                              </a:solidFill>
                              <a:latin typeface="Times New Roman" panose="02020603050405020304" pitchFamily="18" charset="0"/>
                            </a:defRPr>
                          </a:lvl9pPr>
                        </a:lstStyle>
                        <a:p>
                          <a:r>
                            <a:rPr lang="ru-RU"/>
                            <a:t>NH</a:t>
                          </a:r>
                        </a:p>
                      </p:txBody>
                    </p:sp>
                    <p:sp>
                      <p:nvSpPr>
                        <p:cNvPr id="27712" name="Text Box 17"/>
                        <p:cNvSpPr txBox="1"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349" y="2971"/>
                          <a:ext cx="346" cy="25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accent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 wrap="none" lIns="90000" tIns="46800" rIns="90000" bIns="46800" anchor="ctr">
                          <a:spAutoFit/>
                        </a:bodyPr>
                        <a:lstStyle>
                          <a:lvl1pPr algn="ctr">
                            <a:defRPr sz="2000">
                              <a:solidFill>
                                <a:schemeClr val="tx1"/>
                              </a:solidFill>
                              <a:latin typeface="Times New Roman" panose="02020603050405020304" pitchFamily="18" charset="0"/>
                            </a:defRPr>
                          </a:lvl1pPr>
                          <a:lvl2pPr marL="742950" indent="-285750" algn="ctr">
                            <a:defRPr sz="2000">
                              <a:solidFill>
                                <a:schemeClr val="tx1"/>
                              </a:solidFill>
                              <a:latin typeface="Times New Roman" panose="02020603050405020304" pitchFamily="18" charset="0"/>
                            </a:defRPr>
                          </a:lvl2pPr>
                          <a:lvl3pPr marL="1143000" indent="-228600" algn="ctr">
                            <a:defRPr sz="2000">
                              <a:solidFill>
                                <a:schemeClr val="tx1"/>
                              </a:solidFill>
                              <a:latin typeface="Times New Roman" panose="02020603050405020304" pitchFamily="18" charset="0"/>
                            </a:defRPr>
                          </a:lvl3pPr>
                          <a:lvl4pPr marL="1600200" indent="-228600" algn="ctr">
                            <a:defRPr sz="2000">
                              <a:solidFill>
                                <a:schemeClr val="tx1"/>
                              </a:solidFill>
                              <a:latin typeface="Times New Roman" panose="02020603050405020304" pitchFamily="18" charset="0"/>
                            </a:defRPr>
                          </a:lvl4pPr>
                          <a:lvl5pPr marL="2057400" indent="-228600" algn="ctr">
                            <a:defRPr sz="2000">
                              <a:solidFill>
                                <a:schemeClr val="tx1"/>
                              </a:solidFill>
                              <a:latin typeface="Times New Roman" panose="02020603050405020304" pitchFamily="18" charset="0"/>
                            </a:defRPr>
                          </a:lvl5pPr>
                          <a:lvl6pPr marL="2514600" indent="-228600" algn="ctr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 sz="2000">
                              <a:solidFill>
                                <a:schemeClr val="tx1"/>
                              </a:solidFill>
                              <a:latin typeface="Times New Roman" panose="02020603050405020304" pitchFamily="18" charset="0"/>
                            </a:defRPr>
                          </a:lvl6pPr>
                          <a:lvl7pPr marL="2971800" indent="-228600" algn="ctr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 sz="2000">
                              <a:solidFill>
                                <a:schemeClr val="tx1"/>
                              </a:solidFill>
                              <a:latin typeface="Times New Roman" panose="02020603050405020304" pitchFamily="18" charset="0"/>
                            </a:defRPr>
                          </a:lvl7pPr>
                          <a:lvl8pPr marL="3429000" indent="-228600" algn="ctr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 sz="2000">
                              <a:solidFill>
                                <a:schemeClr val="tx1"/>
                              </a:solidFill>
                              <a:latin typeface="Times New Roman" panose="02020603050405020304" pitchFamily="18" charset="0"/>
                            </a:defRPr>
                          </a:lvl8pPr>
                          <a:lvl9pPr marL="3886200" indent="-228600" algn="ctr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 sz="2000">
                              <a:solidFill>
                                <a:schemeClr val="tx1"/>
                              </a:solidFill>
                              <a:latin typeface="Times New Roman" panose="02020603050405020304" pitchFamily="18" charset="0"/>
                            </a:defRPr>
                          </a:lvl9pPr>
                        </a:lstStyle>
                        <a:p>
                          <a:r>
                            <a:rPr lang="ru-RU"/>
                            <a:t>HN</a:t>
                          </a:r>
                        </a:p>
                      </p:txBody>
                    </p:sp>
                    <p:sp>
                      <p:nvSpPr>
                        <p:cNvPr id="27713" name="Text Box 18"/>
                        <p:cNvSpPr txBox="1"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591" y="3265"/>
                          <a:ext cx="427" cy="25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accent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 wrap="none" lIns="90000" tIns="46800" rIns="90000" bIns="46800" anchor="ctr">
                          <a:spAutoFit/>
                        </a:bodyPr>
                        <a:lstStyle>
                          <a:lvl1pPr algn="ctr">
                            <a:defRPr sz="2000">
                              <a:solidFill>
                                <a:schemeClr val="tx1"/>
                              </a:solidFill>
                              <a:latin typeface="Times New Roman" panose="02020603050405020304" pitchFamily="18" charset="0"/>
                            </a:defRPr>
                          </a:lvl1pPr>
                          <a:lvl2pPr marL="742950" indent="-285750" algn="ctr">
                            <a:defRPr sz="2000">
                              <a:solidFill>
                                <a:schemeClr val="tx1"/>
                              </a:solidFill>
                              <a:latin typeface="Times New Roman" panose="02020603050405020304" pitchFamily="18" charset="0"/>
                            </a:defRPr>
                          </a:lvl2pPr>
                          <a:lvl3pPr marL="1143000" indent="-228600" algn="ctr">
                            <a:defRPr sz="2000">
                              <a:solidFill>
                                <a:schemeClr val="tx1"/>
                              </a:solidFill>
                              <a:latin typeface="Times New Roman" panose="02020603050405020304" pitchFamily="18" charset="0"/>
                            </a:defRPr>
                          </a:lvl3pPr>
                          <a:lvl4pPr marL="1600200" indent="-228600" algn="ctr">
                            <a:defRPr sz="2000">
                              <a:solidFill>
                                <a:schemeClr val="tx1"/>
                              </a:solidFill>
                              <a:latin typeface="Times New Roman" panose="02020603050405020304" pitchFamily="18" charset="0"/>
                            </a:defRPr>
                          </a:lvl4pPr>
                          <a:lvl5pPr marL="2057400" indent="-228600" algn="ctr">
                            <a:defRPr sz="2000">
                              <a:solidFill>
                                <a:schemeClr val="tx1"/>
                              </a:solidFill>
                              <a:latin typeface="Times New Roman" panose="02020603050405020304" pitchFamily="18" charset="0"/>
                            </a:defRPr>
                          </a:lvl5pPr>
                          <a:lvl6pPr marL="2514600" indent="-228600" algn="ctr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 sz="2000">
                              <a:solidFill>
                                <a:schemeClr val="tx1"/>
                              </a:solidFill>
                              <a:latin typeface="Times New Roman" panose="02020603050405020304" pitchFamily="18" charset="0"/>
                            </a:defRPr>
                          </a:lvl6pPr>
                          <a:lvl7pPr marL="2971800" indent="-228600" algn="ctr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 sz="2000">
                              <a:solidFill>
                                <a:schemeClr val="tx1"/>
                              </a:solidFill>
                              <a:latin typeface="Times New Roman" panose="02020603050405020304" pitchFamily="18" charset="0"/>
                            </a:defRPr>
                          </a:lvl7pPr>
                          <a:lvl8pPr marL="3429000" indent="-228600" algn="ctr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 sz="2000">
                              <a:solidFill>
                                <a:schemeClr val="tx1"/>
                              </a:solidFill>
                              <a:latin typeface="Times New Roman" panose="02020603050405020304" pitchFamily="18" charset="0"/>
                            </a:defRPr>
                          </a:lvl8pPr>
                          <a:lvl9pPr marL="3886200" indent="-228600" algn="ctr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 sz="2000">
                              <a:solidFill>
                                <a:schemeClr val="tx1"/>
                              </a:solidFill>
                              <a:latin typeface="Times New Roman" panose="02020603050405020304" pitchFamily="18" charset="0"/>
                            </a:defRPr>
                          </a:lvl9pPr>
                        </a:lstStyle>
                        <a:p>
                          <a:r>
                            <a:rPr lang="ru-RU"/>
                            <a:t>C=O</a:t>
                          </a:r>
                        </a:p>
                      </p:txBody>
                    </p:sp>
                  </p:grpSp>
                  <p:grpSp>
                    <p:nvGrpSpPr>
                      <p:cNvPr id="27697" name="Group 54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2169" y="2130"/>
                        <a:ext cx="734" cy="636"/>
                        <a:chOff x="2181" y="2154"/>
                        <a:chExt cx="734" cy="636"/>
                      </a:xfrm>
                    </p:grpSpPr>
                    <p:sp>
                      <p:nvSpPr>
                        <p:cNvPr id="27698" name="Line 20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 flipV="1">
                          <a:off x="2586" y="2646"/>
                          <a:ext cx="96" cy="144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tx1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 wrap="none" lIns="90000" tIns="46800" rIns="90000" bIns="46800" anchor="ctr">
                          <a:spAutoFit/>
                        </a:bodyPr>
                        <a:lstStyle/>
                        <a:p>
                          <a:endParaRPr lang="ru-RU"/>
                        </a:p>
                      </p:txBody>
                    </p:sp>
                    <p:sp>
                      <p:nvSpPr>
                        <p:cNvPr id="27699" name="Line 22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 flipV="1">
                          <a:off x="2538" y="2154"/>
                          <a:ext cx="96" cy="144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tx1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 wrap="none" lIns="90000" tIns="46800" rIns="90000" bIns="46800" anchor="ctr">
                          <a:spAutoFit/>
                        </a:bodyPr>
                        <a:lstStyle/>
                        <a:p>
                          <a:endParaRPr lang="ru-RU"/>
                        </a:p>
                      </p:txBody>
                    </p:sp>
                    <p:sp>
                      <p:nvSpPr>
                        <p:cNvPr id="27700" name="Line 23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 rot="5400000" flipV="1">
                          <a:off x="2568" y="2406"/>
                          <a:ext cx="96" cy="144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tx1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 wrap="none" lIns="90000" tIns="46800" rIns="90000" bIns="46800" anchor="ctr">
                          <a:spAutoFit/>
                        </a:bodyPr>
                        <a:lstStyle/>
                        <a:p>
                          <a:endParaRPr lang="ru-RU"/>
                        </a:p>
                      </p:txBody>
                    </p:sp>
                    <p:sp>
                      <p:nvSpPr>
                        <p:cNvPr id="27701" name="Text Box 26"/>
                        <p:cNvSpPr txBox="1"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2569" y="2461"/>
                          <a:ext cx="346" cy="25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accent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 wrap="none" lIns="90000" tIns="46800" rIns="90000" bIns="46800" anchor="ctr">
                          <a:spAutoFit/>
                        </a:bodyPr>
                        <a:lstStyle>
                          <a:lvl1pPr algn="ctr">
                            <a:defRPr sz="2000">
                              <a:solidFill>
                                <a:schemeClr val="tx1"/>
                              </a:solidFill>
                              <a:latin typeface="Times New Roman" panose="02020603050405020304" pitchFamily="18" charset="0"/>
                            </a:defRPr>
                          </a:lvl1pPr>
                          <a:lvl2pPr marL="742950" indent="-285750" algn="ctr">
                            <a:defRPr sz="2000">
                              <a:solidFill>
                                <a:schemeClr val="tx1"/>
                              </a:solidFill>
                              <a:latin typeface="Times New Roman" panose="02020603050405020304" pitchFamily="18" charset="0"/>
                            </a:defRPr>
                          </a:lvl2pPr>
                          <a:lvl3pPr marL="1143000" indent="-228600" algn="ctr">
                            <a:defRPr sz="2000">
                              <a:solidFill>
                                <a:schemeClr val="tx1"/>
                              </a:solidFill>
                              <a:latin typeface="Times New Roman" panose="02020603050405020304" pitchFamily="18" charset="0"/>
                            </a:defRPr>
                          </a:lvl3pPr>
                          <a:lvl4pPr marL="1600200" indent="-228600" algn="ctr">
                            <a:defRPr sz="2000">
                              <a:solidFill>
                                <a:schemeClr val="tx1"/>
                              </a:solidFill>
                              <a:latin typeface="Times New Roman" panose="02020603050405020304" pitchFamily="18" charset="0"/>
                            </a:defRPr>
                          </a:lvl4pPr>
                          <a:lvl5pPr marL="2057400" indent="-228600" algn="ctr">
                            <a:defRPr sz="2000">
                              <a:solidFill>
                                <a:schemeClr val="tx1"/>
                              </a:solidFill>
                              <a:latin typeface="Times New Roman" panose="02020603050405020304" pitchFamily="18" charset="0"/>
                            </a:defRPr>
                          </a:lvl5pPr>
                          <a:lvl6pPr marL="2514600" indent="-228600" algn="ctr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 sz="2000">
                              <a:solidFill>
                                <a:schemeClr val="tx1"/>
                              </a:solidFill>
                              <a:latin typeface="Times New Roman" panose="02020603050405020304" pitchFamily="18" charset="0"/>
                            </a:defRPr>
                          </a:lvl6pPr>
                          <a:lvl7pPr marL="2971800" indent="-228600" algn="ctr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 sz="2000">
                              <a:solidFill>
                                <a:schemeClr val="tx1"/>
                              </a:solidFill>
                              <a:latin typeface="Times New Roman" panose="02020603050405020304" pitchFamily="18" charset="0"/>
                            </a:defRPr>
                          </a:lvl7pPr>
                          <a:lvl8pPr marL="3429000" indent="-228600" algn="ctr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 sz="2000">
                              <a:solidFill>
                                <a:schemeClr val="tx1"/>
                              </a:solidFill>
                              <a:latin typeface="Times New Roman" panose="02020603050405020304" pitchFamily="18" charset="0"/>
                            </a:defRPr>
                          </a:lvl8pPr>
                          <a:lvl9pPr marL="3886200" indent="-228600" algn="ctr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 sz="2000">
                              <a:solidFill>
                                <a:schemeClr val="tx1"/>
                              </a:solidFill>
                              <a:latin typeface="Times New Roman" panose="02020603050405020304" pitchFamily="18" charset="0"/>
                            </a:defRPr>
                          </a:lvl9pPr>
                        </a:lstStyle>
                        <a:p>
                          <a:r>
                            <a:rPr lang="ru-RU"/>
                            <a:t>NH</a:t>
                          </a:r>
                        </a:p>
                      </p:txBody>
                    </p:sp>
                    <p:sp>
                      <p:nvSpPr>
                        <p:cNvPr id="27702" name="Text Box 27"/>
                        <p:cNvSpPr txBox="1"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2181" y="2251"/>
                          <a:ext cx="427" cy="25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accent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 wrap="none" lIns="90000" tIns="46800" rIns="90000" bIns="46800" anchor="ctr">
                          <a:spAutoFit/>
                        </a:bodyPr>
                        <a:lstStyle>
                          <a:lvl1pPr algn="ctr">
                            <a:defRPr sz="2000">
                              <a:solidFill>
                                <a:schemeClr val="tx1"/>
                              </a:solidFill>
                              <a:latin typeface="Times New Roman" panose="02020603050405020304" pitchFamily="18" charset="0"/>
                            </a:defRPr>
                          </a:lvl1pPr>
                          <a:lvl2pPr marL="742950" indent="-285750" algn="ctr">
                            <a:defRPr sz="2000">
                              <a:solidFill>
                                <a:schemeClr val="tx1"/>
                              </a:solidFill>
                              <a:latin typeface="Times New Roman" panose="02020603050405020304" pitchFamily="18" charset="0"/>
                            </a:defRPr>
                          </a:lvl2pPr>
                          <a:lvl3pPr marL="1143000" indent="-228600" algn="ctr">
                            <a:defRPr sz="2000">
                              <a:solidFill>
                                <a:schemeClr val="tx1"/>
                              </a:solidFill>
                              <a:latin typeface="Times New Roman" panose="02020603050405020304" pitchFamily="18" charset="0"/>
                            </a:defRPr>
                          </a:lvl3pPr>
                          <a:lvl4pPr marL="1600200" indent="-228600" algn="ctr">
                            <a:defRPr sz="2000">
                              <a:solidFill>
                                <a:schemeClr val="tx1"/>
                              </a:solidFill>
                              <a:latin typeface="Times New Roman" panose="02020603050405020304" pitchFamily="18" charset="0"/>
                            </a:defRPr>
                          </a:lvl4pPr>
                          <a:lvl5pPr marL="2057400" indent="-228600" algn="ctr">
                            <a:defRPr sz="2000">
                              <a:solidFill>
                                <a:schemeClr val="tx1"/>
                              </a:solidFill>
                              <a:latin typeface="Times New Roman" panose="02020603050405020304" pitchFamily="18" charset="0"/>
                            </a:defRPr>
                          </a:lvl5pPr>
                          <a:lvl6pPr marL="2514600" indent="-228600" algn="ctr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 sz="2000">
                              <a:solidFill>
                                <a:schemeClr val="tx1"/>
                              </a:solidFill>
                              <a:latin typeface="Times New Roman" panose="02020603050405020304" pitchFamily="18" charset="0"/>
                            </a:defRPr>
                          </a:lvl6pPr>
                          <a:lvl7pPr marL="2971800" indent="-228600" algn="ctr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 sz="2000">
                              <a:solidFill>
                                <a:schemeClr val="tx1"/>
                              </a:solidFill>
                              <a:latin typeface="Times New Roman" panose="02020603050405020304" pitchFamily="18" charset="0"/>
                            </a:defRPr>
                          </a:lvl7pPr>
                          <a:lvl8pPr marL="3429000" indent="-228600" algn="ctr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 sz="2000">
                              <a:solidFill>
                                <a:schemeClr val="tx1"/>
                              </a:solidFill>
                              <a:latin typeface="Times New Roman" panose="02020603050405020304" pitchFamily="18" charset="0"/>
                            </a:defRPr>
                          </a:lvl8pPr>
                          <a:lvl9pPr marL="3886200" indent="-228600" algn="ctr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 sz="2000">
                              <a:solidFill>
                                <a:schemeClr val="tx1"/>
                              </a:solidFill>
                              <a:latin typeface="Times New Roman" panose="02020603050405020304" pitchFamily="18" charset="0"/>
                            </a:defRPr>
                          </a:lvl9pPr>
                        </a:lstStyle>
                        <a:p>
                          <a:r>
                            <a:rPr lang="ru-RU"/>
                            <a:t>O=C</a:t>
                          </a:r>
                        </a:p>
                      </p:txBody>
                    </p:sp>
                  </p:grpSp>
                </p:grpSp>
                <p:grpSp>
                  <p:nvGrpSpPr>
                    <p:cNvPr id="27690" name="Group 55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2233" y="2898"/>
                      <a:ext cx="549" cy="606"/>
                      <a:chOff x="2497" y="2934"/>
                      <a:chExt cx="549" cy="606"/>
                    </a:xfrm>
                  </p:grpSpPr>
                  <p:sp>
                    <p:nvSpPr>
                      <p:cNvPr id="27691" name="Line 21"/>
                      <p:cNvSpPr>
                        <a:spLocks noChangeShapeType="1"/>
                      </p:cNvSpPr>
                      <p:nvPr/>
                    </p:nvSpPr>
                    <p:spPr bwMode="auto">
                      <a:xfrm flipV="1">
                        <a:off x="2592" y="3150"/>
                        <a:ext cx="96" cy="144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tx1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lIns="90000" tIns="46800" rIns="90000" bIns="46800" anchor="ctr">
                        <a:spAutoFit/>
                      </a:bodyPr>
                      <a:lstStyle/>
                      <a:p>
                        <a:endParaRPr lang="ru-RU"/>
                      </a:p>
                    </p:txBody>
                  </p:sp>
                  <p:sp>
                    <p:nvSpPr>
                      <p:cNvPr id="27692" name="Line 24"/>
                      <p:cNvSpPr>
                        <a:spLocks noChangeShapeType="1"/>
                      </p:cNvSpPr>
                      <p:nvPr/>
                    </p:nvSpPr>
                    <p:spPr bwMode="auto">
                      <a:xfrm rot="5400000" flipV="1">
                        <a:off x="2574" y="2910"/>
                        <a:ext cx="96" cy="144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tx1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lIns="90000" tIns="46800" rIns="90000" bIns="46800" anchor="ctr">
                        <a:spAutoFit/>
                      </a:bodyPr>
                      <a:lstStyle/>
                      <a:p>
                        <a:endParaRPr lang="ru-RU"/>
                      </a:p>
                    </p:txBody>
                  </p:sp>
                  <p:sp>
                    <p:nvSpPr>
                      <p:cNvPr id="27693" name="Line 25"/>
                      <p:cNvSpPr>
                        <a:spLocks noChangeShapeType="1"/>
                      </p:cNvSpPr>
                      <p:nvPr/>
                    </p:nvSpPr>
                    <p:spPr bwMode="auto">
                      <a:xfrm rot="5400000" flipV="1">
                        <a:off x="2622" y="3420"/>
                        <a:ext cx="96" cy="144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tx1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lIns="90000" tIns="46800" rIns="90000" bIns="46800" anchor="ctr">
                        <a:spAutoFit/>
                      </a:bodyPr>
                      <a:lstStyle/>
                      <a:p>
                        <a:endParaRPr lang="ru-RU"/>
                      </a:p>
                    </p:txBody>
                  </p:sp>
                  <p:sp>
                    <p:nvSpPr>
                      <p:cNvPr id="27694" name="Text Box 28"/>
                      <p:cNvSpPr txBox="1">
                        <a:spLocks noChangeArrowheads="1"/>
                      </p:cNvSpPr>
                      <p:nvPr/>
                    </p:nvSpPr>
                    <p:spPr bwMode="auto">
                      <a:xfrm>
                        <a:off x="2619" y="2959"/>
                        <a:ext cx="427" cy="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accent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lIns="90000" tIns="46800" rIns="90000" bIns="46800" anchor="ctr">
                        <a:spAutoFit/>
                      </a:bodyPr>
                      <a:lstStyle>
                        <a:lvl1pPr algn="ctr">
                          <a:defRPr sz="200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</a:defRPr>
                        </a:lvl1pPr>
                        <a:lvl2pPr marL="742950" indent="-285750" algn="ctr">
                          <a:defRPr sz="200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</a:defRPr>
                        </a:lvl2pPr>
                        <a:lvl3pPr marL="1143000" indent="-228600" algn="ctr">
                          <a:defRPr sz="200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</a:defRPr>
                        </a:lvl3pPr>
                        <a:lvl4pPr marL="1600200" indent="-228600" algn="ctr">
                          <a:defRPr sz="200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</a:defRPr>
                        </a:lvl4pPr>
                        <a:lvl5pPr marL="2057400" indent="-228600" algn="ctr">
                          <a:defRPr sz="200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</a:defRPr>
                        </a:lvl5pPr>
                        <a:lvl6pPr marL="2514600" indent="-228600" algn="ctr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sz="200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</a:defRPr>
                        </a:lvl6pPr>
                        <a:lvl7pPr marL="2971800" indent="-228600" algn="ctr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sz="200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</a:defRPr>
                        </a:lvl7pPr>
                        <a:lvl8pPr marL="3429000" indent="-228600" algn="ctr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sz="200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</a:defRPr>
                        </a:lvl8pPr>
                        <a:lvl9pPr marL="3886200" indent="-228600" algn="ctr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sz="200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</a:defRPr>
                        </a:lvl9pPr>
                      </a:lstStyle>
                      <a:p>
                        <a:r>
                          <a:rPr lang="ru-RU"/>
                          <a:t>C=O</a:t>
                        </a:r>
                      </a:p>
                    </p:txBody>
                  </p:sp>
                  <p:sp>
                    <p:nvSpPr>
                      <p:cNvPr id="27695" name="Text Box 29"/>
                      <p:cNvSpPr txBox="1">
                        <a:spLocks noChangeArrowheads="1"/>
                      </p:cNvSpPr>
                      <p:nvPr/>
                    </p:nvSpPr>
                    <p:spPr bwMode="auto">
                      <a:xfrm>
                        <a:off x="2497" y="3241"/>
                        <a:ext cx="346" cy="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accent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lIns="90000" tIns="46800" rIns="90000" bIns="46800" anchor="ctr">
                        <a:spAutoFit/>
                      </a:bodyPr>
                      <a:lstStyle>
                        <a:lvl1pPr algn="ctr">
                          <a:defRPr sz="200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</a:defRPr>
                        </a:lvl1pPr>
                        <a:lvl2pPr marL="742950" indent="-285750" algn="ctr">
                          <a:defRPr sz="200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</a:defRPr>
                        </a:lvl2pPr>
                        <a:lvl3pPr marL="1143000" indent="-228600" algn="ctr">
                          <a:defRPr sz="200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</a:defRPr>
                        </a:lvl3pPr>
                        <a:lvl4pPr marL="1600200" indent="-228600" algn="ctr">
                          <a:defRPr sz="200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</a:defRPr>
                        </a:lvl4pPr>
                        <a:lvl5pPr marL="2057400" indent="-228600" algn="ctr">
                          <a:defRPr sz="200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</a:defRPr>
                        </a:lvl5pPr>
                        <a:lvl6pPr marL="2514600" indent="-228600" algn="ctr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sz="200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</a:defRPr>
                        </a:lvl6pPr>
                        <a:lvl7pPr marL="2971800" indent="-228600" algn="ctr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sz="200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</a:defRPr>
                        </a:lvl7pPr>
                        <a:lvl8pPr marL="3429000" indent="-228600" algn="ctr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sz="200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</a:defRPr>
                        </a:lvl8pPr>
                        <a:lvl9pPr marL="3886200" indent="-228600" algn="ctr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sz="200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</a:defRPr>
                        </a:lvl9pPr>
                      </a:lstStyle>
                      <a:p>
                        <a:r>
                          <a:rPr lang="ru-RU"/>
                          <a:t>NH</a:t>
                        </a:r>
                      </a:p>
                    </p:txBody>
                  </p:sp>
                </p:grpSp>
              </p:grpSp>
              <p:grpSp>
                <p:nvGrpSpPr>
                  <p:cNvPr id="27662" name="Group 67"/>
                  <p:cNvGrpSpPr>
                    <a:grpSpLocks/>
                  </p:cNvGrpSpPr>
                  <p:nvPr/>
                </p:nvGrpSpPr>
                <p:grpSpPr bwMode="auto">
                  <a:xfrm>
                    <a:off x="3395" y="1806"/>
                    <a:ext cx="2365" cy="1488"/>
                    <a:chOff x="3395" y="1818"/>
                    <a:chExt cx="2365" cy="1488"/>
                  </a:xfrm>
                </p:grpSpPr>
                <p:sp>
                  <p:nvSpPr>
                    <p:cNvPr id="27667" name="Text Box 33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3619" y="2467"/>
                      <a:ext cx="1899" cy="250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accent1"/>
                          </a:solidFill>
                          <a:miter lim="800000"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lIns="90000" tIns="46800" rIns="90000" bIns="46800" anchor="ctr">
                      <a:spAutoFit/>
                    </a:bodyPr>
                    <a:lstStyle>
                      <a:lvl1pPr algn="ctr"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 algn="ctr"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 algn="ctr"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 algn="ctr"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 algn="ctr"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algn="ctr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algn="ctr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algn="ctr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algn="ctr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r>
                        <a:rPr lang="en-US"/>
                        <a:t>H-C-CH</a:t>
                      </a:r>
                      <a:r>
                        <a:rPr lang="en-US" baseline="-25000"/>
                        <a:t>2</a:t>
                      </a:r>
                      <a:r>
                        <a:rPr lang="en-US"/>
                        <a:t> - </a:t>
                      </a:r>
                      <a:r>
                        <a:rPr lang="en-US">
                          <a:solidFill>
                            <a:schemeClr val="accent1"/>
                          </a:solidFill>
                        </a:rPr>
                        <a:t>S - S-</a:t>
                      </a:r>
                      <a:r>
                        <a:rPr lang="en-US"/>
                        <a:t>CH</a:t>
                      </a:r>
                      <a:r>
                        <a:rPr lang="en-US" baseline="-25000"/>
                        <a:t>2</a:t>
                      </a:r>
                      <a:r>
                        <a:rPr lang="en-US"/>
                        <a:t> - C-H</a:t>
                      </a:r>
                      <a:endParaRPr lang="ru-RU"/>
                    </a:p>
                  </p:txBody>
                </p:sp>
                <p:grpSp>
                  <p:nvGrpSpPr>
                    <p:cNvPr id="27668" name="Group 65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3395" y="1818"/>
                      <a:ext cx="740" cy="690"/>
                      <a:chOff x="3191" y="1818"/>
                      <a:chExt cx="740" cy="690"/>
                    </a:xfrm>
                  </p:grpSpPr>
                  <p:sp>
                    <p:nvSpPr>
                      <p:cNvPr id="27684" name="Line 34"/>
                      <p:cNvSpPr>
                        <a:spLocks noChangeShapeType="1"/>
                      </p:cNvSpPr>
                      <p:nvPr/>
                    </p:nvSpPr>
                    <p:spPr bwMode="auto">
                      <a:xfrm flipH="1" flipV="1">
                        <a:off x="3524" y="2352"/>
                        <a:ext cx="108" cy="156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tx1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lIns="90000" tIns="46800" rIns="90000" bIns="46800" anchor="ctr">
                        <a:spAutoFit/>
                      </a:bodyPr>
                      <a:lstStyle/>
                      <a:p>
                        <a:endParaRPr lang="ru-RU"/>
                      </a:p>
                    </p:txBody>
                  </p:sp>
                  <p:sp>
                    <p:nvSpPr>
                      <p:cNvPr id="27685" name="Line 36"/>
                      <p:cNvSpPr>
                        <a:spLocks noChangeShapeType="1"/>
                      </p:cNvSpPr>
                      <p:nvPr/>
                    </p:nvSpPr>
                    <p:spPr bwMode="auto">
                      <a:xfrm flipH="1" flipV="1">
                        <a:off x="3566" y="1818"/>
                        <a:ext cx="108" cy="156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tx1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lIns="90000" tIns="46800" rIns="90000" bIns="46800" anchor="ctr">
                        <a:spAutoFit/>
                      </a:bodyPr>
                      <a:lstStyle/>
                      <a:p>
                        <a:endParaRPr lang="ru-RU"/>
                      </a:p>
                    </p:txBody>
                  </p:sp>
                  <p:sp>
                    <p:nvSpPr>
                      <p:cNvPr id="27686" name="Line 38"/>
                      <p:cNvSpPr>
                        <a:spLocks noChangeShapeType="1"/>
                      </p:cNvSpPr>
                      <p:nvPr/>
                    </p:nvSpPr>
                    <p:spPr bwMode="auto">
                      <a:xfrm rot="5400000" flipH="1" flipV="1">
                        <a:off x="3566" y="2076"/>
                        <a:ext cx="108" cy="156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tx1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lIns="90000" tIns="46800" rIns="90000" bIns="46800" anchor="ctr">
                        <a:spAutoFit/>
                      </a:bodyPr>
                      <a:lstStyle/>
                      <a:p>
                        <a:endParaRPr lang="ru-RU"/>
                      </a:p>
                    </p:txBody>
                  </p:sp>
                  <p:sp>
                    <p:nvSpPr>
                      <p:cNvPr id="27687" name="Text Box 40"/>
                      <p:cNvSpPr txBox="1">
                        <a:spLocks noChangeArrowheads="1"/>
                      </p:cNvSpPr>
                      <p:nvPr/>
                    </p:nvSpPr>
                    <p:spPr bwMode="auto">
                      <a:xfrm>
                        <a:off x="3191" y="2155"/>
                        <a:ext cx="427" cy="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accent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lIns="90000" tIns="46800" rIns="90000" bIns="46800" anchor="ctr">
                        <a:spAutoFit/>
                      </a:bodyPr>
                      <a:lstStyle>
                        <a:lvl1pPr algn="ctr">
                          <a:defRPr sz="200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</a:defRPr>
                        </a:lvl1pPr>
                        <a:lvl2pPr marL="742950" indent="-285750" algn="ctr">
                          <a:defRPr sz="200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</a:defRPr>
                        </a:lvl2pPr>
                        <a:lvl3pPr marL="1143000" indent="-228600" algn="ctr">
                          <a:defRPr sz="200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</a:defRPr>
                        </a:lvl3pPr>
                        <a:lvl4pPr marL="1600200" indent="-228600" algn="ctr">
                          <a:defRPr sz="200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</a:defRPr>
                        </a:lvl4pPr>
                        <a:lvl5pPr marL="2057400" indent="-228600" algn="ctr">
                          <a:defRPr sz="200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</a:defRPr>
                        </a:lvl5pPr>
                        <a:lvl6pPr marL="2514600" indent="-228600" algn="ctr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sz="200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</a:defRPr>
                        </a:lvl6pPr>
                        <a:lvl7pPr marL="2971800" indent="-228600" algn="ctr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sz="200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</a:defRPr>
                        </a:lvl7pPr>
                        <a:lvl8pPr marL="3429000" indent="-228600" algn="ctr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sz="200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</a:defRPr>
                        </a:lvl8pPr>
                        <a:lvl9pPr marL="3886200" indent="-228600" algn="ctr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sz="200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</a:defRPr>
                        </a:lvl9pPr>
                      </a:lstStyle>
                      <a:p>
                        <a:r>
                          <a:rPr lang="ru-RU"/>
                          <a:t>O=C</a:t>
                        </a:r>
                      </a:p>
                    </p:txBody>
                  </p:sp>
                  <p:sp>
                    <p:nvSpPr>
                      <p:cNvPr id="27688" name="Text Box 41"/>
                      <p:cNvSpPr txBox="1">
                        <a:spLocks noChangeArrowheads="1"/>
                      </p:cNvSpPr>
                      <p:nvPr/>
                    </p:nvSpPr>
                    <p:spPr bwMode="auto">
                      <a:xfrm>
                        <a:off x="3585" y="1915"/>
                        <a:ext cx="346" cy="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accent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lIns="90000" tIns="46800" rIns="90000" bIns="46800" anchor="ctr">
                        <a:spAutoFit/>
                      </a:bodyPr>
                      <a:lstStyle>
                        <a:lvl1pPr algn="ctr">
                          <a:defRPr sz="200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</a:defRPr>
                        </a:lvl1pPr>
                        <a:lvl2pPr marL="742950" indent="-285750" algn="ctr">
                          <a:defRPr sz="200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</a:defRPr>
                        </a:lvl2pPr>
                        <a:lvl3pPr marL="1143000" indent="-228600" algn="ctr">
                          <a:defRPr sz="200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</a:defRPr>
                        </a:lvl3pPr>
                        <a:lvl4pPr marL="1600200" indent="-228600" algn="ctr">
                          <a:defRPr sz="200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</a:defRPr>
                        </a:lvl4pPr>
                        <a:lvl5pPr marL="2057400" indent="-228600" algn="ctr">
                          <a:defRPr sz="200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</a:defRPr>
                        </a:lvl5pPr>
                        <a:lvl6pPr marL="2514600" indent="-228600" algn="ctr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sz="200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</a:defRPr>
                        </a:lvl6pPr>
                        <a:lvl7pPr marL="2971800" indent="-228600" algn="ctr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sz="200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</a:defRPr>
                        </a:lvl7pPr>
                        <a:lvl8pPr marL="3429000" indent="-228600" algn="ctr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sz="200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</a:defRPr>
                        </a:lvl8pPr>
                        <a:lvl9pPr marL="3886200" indent="-228600" algn="ctr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sz="200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</a:defRPr>
                        </a:lvl9pPr>
                      </a:lstStyle>
                      <a:p>
                        <a:r>
                          <a:rPr lang="ru-RU"/>
                          <a:t>NH</a:t>
                        </a:r>
                      </a:p>
                    </p:txBody>
                  </p:sp>
                </p:grpSp>
                <p:grpSp>
                  <p:nvGrpSpPr>
                    <p:cNvPr id="27669" name="Group 66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3471" y="2664"/>
                      <a:ext cx="669" cy="642"/>
                      <a:chOff x="3267" y="2664"/>
                      <a:chExt cx="669" cy="642"/>
                    </a:xfrm>
                  </p:grpSpPr>
                  <p:sp>
                    <p:nvSpPr>
                      <p:cNvPr id="27679" name="Line 35"/>
                      <p:cNvSpPr>
                        <a:spLocks noChangeShapeType="1"/>
                      </p:cNvSpPr>
                      <p:nvPr/>
                    </p:nvSpPr>
                    <p:spPr bwMode="auto">
                      <a:xfrm flipH="1" flipV="1">
                        <a:off x="3488" y="2898"/>
                        <a:ext cx="108" cy="156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tx1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lIns="90000" tIns="46800" rIns="90000" bIns="46800" anchor="ctr">
                        <a:spAutoFit/>
                      </a:bodyPr>
                      <a:lstStyle/>
                      <a:p>
                        <a:endParaRPr lang="ru-RU"/>
                      </a:p>
                    </p:txBody>
                  </p:sp>
                  <p:sp>
                    <p:nvSpPr>
                      <p:cNvPr id="27680" name="Line 37"/>
                      <p:cNvSpPr>
                        <a:spLocks noChangeShapeType="1"/>
                      </p:cNvSpPr>
                      <p:nvPr/>
                    </p:nvSpPr>
                    <p:spPr bwMode="auto">
                      <a:xfrm rot="5400000" flipH="1" flipV="1">
                        <a:off x="3524" y="2640"/>
                        <a:ext cx="108" cy="156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tx1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lIns="90000" tIns="46800" rIns="90000" bIns="46800" anchor="ctr">
                        <a:spAutoFit/>
                      </a:bodyPr>
                      <a:lstStyle/>
                      <a:p>
                        <a:endParaRPr lang="ru-RU"/>
                      </a:p>
                    </p:txBody>
                  </p:sp>
                  <p:sp>
                    <p:nvSpPr>
                      <p:cNvPr id="27681" name="Line 39"/>
                      <p:cNvSpPr>
                        <a:spLocks noChangeShapeType="1"/>
                      </p:cNvSpPr>
                      <p:nvPr/>
                    </p:nvSpPr>
                    <p:spPr bwMode="auto">
                      <a:xfrm rot="5400000" flipH="1" flipV="1">
                        <a:off x="3470" y="3174"/>
                        <a:ext cx="108" cy="156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tx1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lIns="90000" tIns="46800" rIns="90000" bIns="46800" anchor="ctr">
                        <a:spAutoFit/>
                      </a:bodyPr>
                      <a:lstStyle/>
                      <a:p>
                        <a:endParaRPr lang="ru-RU"/>
                      </a:p>
                    </p:txBody>
                  </p:sp>
                  <p:sp>
                    <p:nvSpPr>
                      <p:cNvPr id="27682" name="Text Box 42"/>
                      <p:cNvSpPr txBox="1">
                        <a:spLocks noChangeArrowheads="1"/>
                      </p:cNvSpPr>
                      <p:nvPr/>
                    </p:nvSpPr>
                    <p:spPr bwMode="auto">
                      <a:xfrm>
                        <a:off x="3267" y="2707"/>
                        <a:ext cx="346" cy="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accent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lIns="90000" tIns="46800" rIns="90000" bIns="46800" anchor="ctr">
                        <a:spAutoFit/>
                      </a:bodyPr>
                      <a:lstStyle>
                        <a:lvl1pPr algn="ctr">
                          <a:defRPr sz="200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</a:defRPr>
                        </a:lvl1pPr>
                        <a:lvl2pPr marL="742950" indent="-285750" algn="ctr">
                          <a:defRPr sz="200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</a:defRPr>
                        </a:lvl2pPr>
                        <a:lvl3pPr marL="1143000" indent="-228600" algn="ctr">
                          <a:defRPr sz="200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</a:defRPr>
                        </a:lvl3pPr>
                        <a:lvl4pPr marL="1600200" indent="-228600" algn="ctr">
                          <a:defRPr sz="200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</a:defRPr>
                        </a:lvl4pPr>
                        <a:lvl5pPr marL="2057400" indent="-228600" algn="ctr">
                          <a:defRPr sz="200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</a:defRPr>
                        </a:lvl5pPr>
                        <a:lvl6pPr marL="2514600" indent="-228600" algn="ctr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sz="200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</a:defRPr>
                        </a:lvl6pPr>
                        <a:lvl7pPr marL="2971800" indent="-228600" algn="ctr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sz="200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</a:defRPr>
                        </a:lvl7pPr>
                        <a:lvl8pPr marL="3429000" indent="-228600" algn="ctr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sz="200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</a:defRPr>
                        </a:lvl8pPr>
                        <a:lvl9pPr marL="3886200" indent="-228600" algn="ctr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sz="200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</a:defRPr>
                        </a:lvl9pPr>
                      </a:lstStyle>
                      <a:p>
                        <a:r>
                          <a:rPr lang="ru-RU"/>
                          <a:t>HN</a:t>
                        </a:r>
                      </a:p>
                    </p:txBody>
                  </p:sp>
                  <p:sp>
                    <p:nvSpPr>
                      <p:cNvPr id="27683" name="Text Box 43"/>
                      <p:cNvSpPr txBox="1">
                        <a:spLocks noChangeArrowheads="1"/>
                      </p:cNvSpPr>
                      <p:nvPr/>
                    </p:nvSpPr>
                    <p:spPr bwMode="auto">
                      <a:xfrm>
                        <a:off x="3509" y="3001"/>
                        <a:ext cx="427" cy="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accent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lIns="90000" tIns="46800" rIns="90000" bIns="46800" anchor="ctr">
                        <a:spAutoFit/>
                      </a:bodyPr>
                      <a:lstStyle>
                        <a:lvl1pPr algn="ctr">
                          <a:defRPr sz="200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</a:defRPr>
                        </a:lvl1pPr>
                        <a:lvl2pPr marL="742950" indent="-285750" algn="ctr">
                          <a:defRPr sz="200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</a:defRPr>
                        </a:lvl2pPr>
                        <a:lvl3pPr marL="1143000" indent="-228600" algn="ctr">
                          <a:defRPr sz="200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</a:defRPr>
                        </a:lvl3pPr>
                        <a:lvl4pPr marL="1600200" indent="-228600" algn="ctr">
                          <a:defRPr sz="200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</a:defRPr>
                        </a:lvl4pPr>
                        <a:lvl5pPr marL="2057400" indent="-228600" algn="ctr">
                          <a:defRPr sz="200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</a:defRPr>
                        </a:lvl5pPr>
                        <a:lvl6pPr marL="2514600" indent="-228600" algn="ctr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sz="200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</a:defRPr>
                        </a:lvl6pPr>
                        <a:lvl7pPr marL="2971800" indent="-228600" algn="ctr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sz="200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</a:defRPr>
                        </a:lvl7pPr>
                        <a:lvl8pPr marL="3429000" indent="-228600" algn="ctr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sz="200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</a:defRPr>
                        </a:lvl8pPr>
                        <a:lvl9pPr marL="3886200" indent="-228600" algn="ctr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sz="200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</a:defRPr>
                        </a:lvl9pPr>
                      </a:lstStyle>
                      <a:p>
                        <a:r>
                          <a:rPr lang="ru-RU"/>
                          <a:t>C=O</a:t>
                        </a:r>
                      </a:p>
                    </p:txBody>
                  </p:sp>
                </p:grpSp>
                <p:sp>
                  <p:nvSpPr>
                    <p:cNvPr id="27670" name="Line 44"/>
                    <p:cNvSpPr>
                      <a:spLocks noChangeShapeType="1"/>
                    </p:cNvSpPr>
                    <p:nvPr/>
                  </p:nvSpPr>
                  <p:spPr bwMode="auto">
                    <a:xfrm flipV="1">
                      <a:off x="5252" y="2358"/>
                      <a:ext cx="96" cy="144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lIns="90000" tIns="46800" rIns="90000" bIns="46800" anchor="ctr">
                      <a:spAutoFit/>
                    </a:bodyPr>
                    <a:lstStyle/>
                    <a:p>
                      <a:endParaRPr lang="ru-RU"/>
                    </a:p>
                  </p:txBody>
                </p:sp>
                <p:sp>
                  <p:nvSpPr>
                    <p:cNvPr id="27671" name="Line 46"/>
                    <p:cNvSpPr>
                      <a:spLocks noChangeShapeType="1"/>
                    </p:cNvSpPr>
                    <p:nvPr/>
                  </p:nvSpPr>
                  <p:spPr bwMode="auto">
                    <a:xfrm flipV="1">
                      <a:off x="5204" y="1866"/>
                      <a:ext cx="96" cy="144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lIns="90000" tIns="46800" rIns="90000" bIns="46800" anchor="ctr">
                      <a:spAutoFit/>
                    </a:bodyPr>
                    <a:lstStyle/>
                    <a:p>
                      <a:endParaRPr lang="ru-RU"/>
                    </a:p>
                  </p:txBody>
                </p:sp>
                <p:sp>
                  <p:nvSpPr>
                    <p:cNvPr id="27672" name="Line 47"/>
                    <p:cNvSpPr>
                      <a:spLocks noChangeShapeType="1"/>
                    </p:cNvSpPr>
                    <p:nvPr/>
                  </p:nvSpPr>
                  <p:spPr bwMode="auto">
                    <a:xfrm rot="5400000" flipV="1">
                      <a:off x="5234" y="2118"/>
                      <a:ext cx="96" cy="144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lIns="90000" tIns="46800" rIns="90000" bIns="46800" anchor="ctr">
                      <a:spAutoFit/>
                    </a:bodyPr>
                    <a:lstStyle/>
                    <a:p>
                      <a:endParaRPr lang="ru-RU"/>
                    </a:p>
                  </p:txBody>
                </p:sp>
                <p:sp>
                  <p:nvSpPr>
                    <p:cNvPr id="27673" name="Text Box 50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5235" y="2173"/>
                      <a:ext cx="346" cy="250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accent1"/>
                          </a:solidFill>
                          <a:miter lim="800000"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lIns="90000" tIns="46800" rIns="90000" bIns="46800" anchor="ctr">
                      <a:spAutoFit/>
                    </a:bodyPr>
                    <a:lstStyle>
                      <a:lvl1pPr algn="ctr"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 algn="ctr"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 algn="ctr"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 algn="ctr"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 algn="ctr"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algn="ctr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algn="ctr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algn="ctr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algn="ctr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r>
                        <a:rPr lang="ru-RU"/>
                        <a:t>NH</a:t>
                      </a:r>
                    </a:p>
                  </p:txBody>
                </p:sp>
                <p:sp>
                  <p:nvSpPr>
                    <p:cNvPr id="27674" name="Text Box 51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4847" y="1963"/>
                      <a:ext cx="427" cy="250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accent1"/>
                          </a:solidFill>
                          <a:miter lim="800000"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lIns="90000" tIns="46800" rIns="90000" bIns="46800" anchor="ctr">
                      <a:spAutoFit/>
                    </a:bodyPr>
                    <a:lstStyle>
                      <a:lvl1pPr algn="ctr"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 algn="ctr"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 algn="ctr"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 algn="ctr"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 algn="ctr"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algn="ctr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algn="ctr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algn="ctr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algn="ctr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r>
                        <a:rPr lang="ru-RU"/>
                        <a:t>O=C</a:t>
                      </a:r>
                    </a:p>
                  </p:txBody>
                </p:sp>
                <p:sp>
                  <p:nvSpPr>
                    <p:cNvPr id="27675" name="Line 45"/>
                    <p:cNvSpPr>
                      <a:spLocks noChangeShapeType="1"/>
                    </p:cNvSpPr>
                    <p:nvPr/>
                  </p:nvSpPr>
                  <p:spPr bwMode="auto">
                    <a:xfrm flipV="1">
                      <a:off x="5306" y="2898"/>
                      <a:ext cx="96" cy="144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lIns="90000" tIns="46800" rIns="90000" bIns="46800" anchor="ctr">
                      <a:spAutoFit/>
                    </a:bodyPr>
                    <a:lstStyle/>
                    <a:p>
                      <a:endParaRPr lang="ru-RU"/>
                    </a:p>
                  </p:txBody>
                </p:sp>
                <p:sp>
                  <p:nvSpPr>
                    <p:cNvPr id="27676" name="Line 48"/>
                    <p:cNvSpPr>
                      <a:spLocks noChangeShapeType="1"/>
                    </p:cNvSpPr>
                    <p:nvPr/>
                  </p:nvSpPr>
                  <p:spPr bwMode="auto">
                    <a:xfrm rot="5400000" flipV="1">
                      <a:off x="5288" y="2658"/>
                      <a:ext cx="96" cy="144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lIns="90000" tIns="46800" rIns="90000" bIns="46800" anchor="ctr">
                      <a:spAutoFit/>
                    </a:bodyPr>
                    <a:lstStyle/>
                    <a:p>
                      <a:endParaRPr lang="ru-RU"/>
                    </a:p>
                  </p:txBody>
                </p:sp>
                <p:sp>
                  <p:nvSpPr>
                    <p:cNvPr id="27677" name="Line 49"/>
                    <p:cNvSpPr>
                      <a:spLocks noChangeShapeType="1"/>
                    </p:cNvSpPr>
                    <p:nvPr/>
                  </p:nvSpPr>
                  <p:spPr bwMode="auto">
                    <a:xfrm rot="5400000" flipV="1">
                      <a:off x="5336" y="3168"/>
                      <a:ext cx="96" cy="144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lIns="90000" tIns="46800" rIns="90000" bIns="46800" anchor="ctr">
                      <a:spAutoFit/>
                    </a:bodyPr>
                    <a:lstStyle/>
                    <a:p>
                      <a:endParaRPr lang="ru-RU"/>
                    </a:p>
                  </p:txBody>
                </p:sp>
                <p:sp>
                  <p:nvSpPr>
                    <p:cNvPr id="27678" name="Text Box 52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5333" y="2707"/>
                      <a:ext cx="427" cy="250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accent1"/>
                          </a:solidFill>
                          <a:miter lim="800000"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lIns="90000" tIns="46800" rIns="90000" bIns="46800" anchor="ctr">
                      <a:spAutoFit/>
                    </a:bodyPr>
                    <a:lstStyle>
                      <a:lvl1pPr algn="ctr"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 algn="ctr"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 algn="ctr"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 algn="ctr"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 algn="ctr"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algn="ctr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algn="ctr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algn="ctr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algn="ctr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r>
                        <a:rPr lang="ru-RU"/>
                        <a:t>C=O</a:t>
                      </a:r>
                    </a:p>
                  </p:txBody>
                </p:sp>
              </p:grpSp>
              <p:sp>
                <p:nvSpPr>
                  <p:cNvPr id="27663" name="Text Box 53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5211" y="2989"/>
                    <a:ext cx="346" cy="250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accent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lIns="90000" tIns="46800" rIns="90000" bIns="46800" anchor="ctr">
                    <a:spAutoFit/>
                  </a:bodyPr>
                  <a:lstStyle>
                    <a:lvl1pPr algn="ctr"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1pPr>
                    <a:lvl2pPr marL="742950" indent="-285750" algn="ctr"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2pPr>
                    <a:lvl3pPr marL="1143000" indent="-228600" algn="ctr"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3pPr>
                    <a:lvl4pPr marL="1600200" indent="-228600" algn="ctr"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4pPr>
                    <a:lvl5pPr marL="2057400" indent="-228600" algn="ctr"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5pPr>
                    <a:lvl6pPr marL="2514600" indent="-228600" algn="ctr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6pPr>
                    <a:lvl7pPr marL="2971800" indent="-228600" algn="ctr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7pPr>
                    <a:lvl8pPr marL="3429000" indent="-228600" algn="ctr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8pPr>
                    <a:lvl9pPr marL="3886200" indent="-228600" algn="ctr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9pPr>
                  </a:lstStyle>
                  <a:p>
                    <a:r>
                      <a:rPr lang="ru-RU"/>
                      <a:t>NH</a:t>
                    </a:r>
                  </a:p>
                </p:txBody>
              </p:sp>
              <p:grpSp>
                <p:nvGrpSpPr>
                  <p:cNvPr id="27664" name="Group 63"/>
                  <p:cNvGrpSpPr>
                    <a:grpSpLocks/>
                  </p:cNvGrpSpPr>
                  <p:nvPr/>
                </p:nvGrpSpPr>
                <p:grpSpPr bwMode="auto">
                  <a:xfrm>
                    <a:off x="2628" y="2371"/>
                    <a:ext cx="672" cy="250"/>
                    <a:chOff x="2628" y="2599"/>
                    <a:chExt cx="672" cy="250"/>
                  </a:xfrm>
                </p:grpSpPr>
                <p:sp>
                  <p:nvSpPr>
                    <p:cNvPr id="27665" name="Line 61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2628" y="2820"/>
                      <a:ext cx="672" cy="0"/>
                    </a:xfrm>
                    <a:prstGeom prst="line">
                      <a:avLst/>
                    </a:prstGeom>
                    <a:noFill/>
                    <a:ln w="38100">
                      <a:solidFill>
                        <a:schemeClr val="tx1"/>
                      </a:solidFill>
                      <a:round/>
                      <a:headEnd/>
                      <a:tailEnd type="triangle" w="med" len="med"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lIns="90000" tIns="46800" rIns="90000" bIns="46800" anchor="ctr">
                      <a:spAutoFit/>
                    </a:bodyPr>
                    <a:lstStyle/>
                    <a:p>
                      <a:endParaRPr lang="ru-RU"/>
                    </a:p>
                  </p:txBody>
                </p:sp>
                <p:sp>
                  <p:nvSpPr>
                    <p:cNvPr id="27666" name="Text Box 62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2667" y="2599"/>
                      <a:ext cx="403" cy="250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accent1"/>
                          </a:solidFill>
                          <a:miter lim="800000"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lIns="90000" tIns="46800" rIns="90000" bIns="46800" anchor="ctr">
                      <a:spAutoFit/>
                    </a:bodyPr>
                    <a:lstStyle>
                      <a:lvl1pPr algn="ctr"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 algn="ctr"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 algn="ctr"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 algn="ctr"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 algn="ctr"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algn="ctr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algn="ctr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algn="ctr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algn="ctr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r>
                        <a:rPr lang="ru-RU">
                          <a:solidFill>
                            <a:schemeClr val="accent1"/>
                          </a:solidFill>
                        </a:rPr>
                        <a:t>- 2H</a:t>
                      </a:r>
                      <a:endParaRPr lang="ru-RU"/>
                    </a:p>
                  </p:txBody>
                </p:sp>
              </p:grpSp>
            </p:grpSp>
            <p:sp>
              <p:nvSpPr>
                <p:cNvPr id="27660" name="Oval 69"/>
                <p:cNvSpPr>
                  <a:spLocks noChangeArrowheads="1"/>
                </p:cNvSpPr>
                <p:nvPr/>
              </p:nvSpPr>
              <p:spPr bwMode="auto">
                <a:xfrm>
                  <a:off x="1119" y="2460"/>
                  <a:ext cx="516" cy="264"/>
                </a:xfrm>
                <a:prstGeom prst="ellipse">
                  <a:avLst/>
                </a:prstGeom>
                <a:noFill/>
                <a:ln w="9525">
                  <a:solidFill>
                    <a:schemeClr val="tx1"/>
                  </a:solidFill>
                  <a:prstDash val="dash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lIns="90000" tIns="46800" rIns="90000" bIns="46800" anchor="ctr">
                  <a:spAutoFit/>
                </a:bodyPr>
                <a:lstStyle>
                  <a:lvl1pPr algn="ctr"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 algn="ctr"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 algn="ctr"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 algn="ctr"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 algn="ctr"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endParaRPr lang="ru-RU"/>
                </a:p>
              </p:txBody>
            </p:sp>
          </p:grpSp>
          <p:grpSp>
            <p:nvGrpSpPr>
              <p:cNvPr id="27655" name="Group 74"/>
              <p:cNvGrpSpPr>
                <a:grpSpLocks/>
              </p:cNvGrpSpPr>
              <p:nvPr/>
            </p:nvGrpSpPr>
            <p:grpSpPr bwMode="auto">
              <a:xfrm>
                <a:off x="3991" y="2832"/>
                <a:ext cx="1140" cy="1151"/>
                <a:chOff x="3991" y="2460"/>
                <a:chExt cx="1140" cy="1151"/>
              </a:xfrm>
            </p:grpSpPr>
            <p:sp>
              <p:nvSpPr>
                <p:cNvPr id="27656" name="Rectangle 71"/>
                <p:cNvSpPr>
                  <a:spLocks noChangeArrowheads="1"/>
                </p:cNvSpPr>
                <p:nvPr/>
              </p:nvSpPr>
              <p:spPr bwMode="auto">
                <a:xfrm>
                  <a:off x="4362" y="2460"/>
                  <a:ext cx="396" cy="252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prstDash val="dash"/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lIns="90000" tIns="46800" rIns="90000" bIns="46800" anchor="ctr">
                  <a:spAutoFit/>
                </a:bodyPr>
                <a:lstStyle>
                  <a:lvl1pPr algn="ctr"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 algn="ctr"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 algn="ctr"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 algn="ctr"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 algn="ctr"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endParaRPr lang="ru-RU"/>
                </a:p>
              </p:txBody>
            </p:sp>
            <p:sp>
              <p:nvSpPr>
                <p:cNvPr id="27657" name="Line 72"/>
                <p:cNvSpPr>
                  <a:spLocks noChangeShapeType="1"/>
                </p:cNvSpPr>
                <p:nvPr/>
              </p:nvSpPr>
              <p:spPr bwMode="auto">
                <a:xfrm flipH="1" flipV="1">
                  <a:off x="4524" y="2736"/>
                  <a:ext cx="0" cy="456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 type="triangl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lIns="90000" tIns="46800" rIns="90000" bIns="46800" anchor="ctr">
                  <a:spAutoFit/>
                </a:bodyPr>
                <a:lstStyle/>
                <a:p>
                  <a:endParaRPr lang="ru-RU"/>
                </a:p>
              </p:txBody>
            </p:sp>
            <p:sp>
              <p:nvSpPr>
                <p:cNvPr id="27658" name="Text Box 73"/>
                <p:cNvSpPr txBox="1">
                  <a:spLocks noChangeArrowheads="1"/>
                </p:cNvSpPr>
                <p:nvPr/>
              </p:nvSpPr>
              <p:spPr bwMode="auto">
                <a:xfrm>
                  <a:off x="3991" y="3169"/>
                  <a:ext cx="1140" cy="442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accent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lIns="90000" tIns="46800" rIns="90000" bIns="46800" anchor="ctr">
                  <a:spAutoFit/>
                </a:bodyPr>
                <a:lstStyle>
                  <a:lvl1pPr algn="ctr"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 algn="ctr"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 algn="ctr"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 algn="ctr"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 algn="ctr"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r>
                    <a:rPr lang="ru-RU"/>
                    <a:t>Дисульфидная связь</a:t>
                  </a:r>
                </a:p>
              </p:txBody>
            </p:sp>
          </p:grpSp>
        </p:grpSp>
      </p:grpSp>
    </p:spTree>
  </p:cSld>
  <p:clrMapOvr>
    <a:masterClrMapping/>
  </p:clrMapOvr>
  <p:transition spd="slow">
    <p:zoom/>
  </p:transition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ext Box 2"/>
          <p:cNvSpPr txBox="1">
            <a:spLocks noChangeArrowheads="1"/>
          </p:cNvSpPr>
          <p:nvPr/>
        </p:nvSpPr>
        <p:spPr bwMode="auto">
          <a:xfrm>
            <a:off x="800100" y="228600"/>
            <a:ext cx="7772400" cy="1104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accent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Monotype Sorts" pitchFamily="2" charset="2"/>
              <a:buChar char="n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bg2"/>
              </a:buClr>
              <a:buSzPct val="7500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75000"/>
              <a:buFont typeface="Monotype Sorts" pitchFamily="2" charset="2"/>
              <a:buChar char="n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bg2"/>
              </a:buClr>
              <a:buSzPct val="7500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r>
              <a:rPr lang="ru-RU" sz="2400" b="1" dirty="0">
                <a:solidFill>
                  <a:schemeClr val="tx2"/>
                </a:solidFill>
              </a:rPr>
              <a:t>						</a:t>
            </a:r>
            <a:br>
              <a:rPr lang="ru-RU" sz="2400" b="1" dirty="0">
                <a:solidFill>
                  <a:schemeClr val="tx2"/>
                </a:solidFill>
              </a:rPr>
            </a:br>
            <a:r>
              <a:rPr lang="ru-RU" sz="3600" b="1" dirty="0" err="1">
                <a:solidFill>
                  <a:schemeClr val="accent2"/>
                </a:solidFill>
              </a:rPr>
              <a:t>Нековалентные</a:t>
            </a:r>
            <a:r>
              <a:rPr lang="ru-RU" sz="3600" b="1" dirty="0">
                <a:solidFill>
                  <a:schemeClr val="accent2"/>
                </a:solidFill>
              </a:rPr>
              <a:t> </a:t>
            </a:r>
            <a:br>
              <a:rPr lang="ru-RU" sz="3600" b="1" dirty="0">
                <a:solidFill>
                  <a:schemeClr val="accent2"/>
                </a:solidFill>
              </a:rPr>
            </a:br>
            <a:r>
              <a:rPr lang="ru-RU" sz="3600" b="1" dirty="0">
                <a:solidFill>
                  <a:schemeClr val="accent2"/>
                </a:solidFill>
              </a:rPr>
              <a:t>(не химические)</a:t>
            </a:r>
            <a:endParaRPr lang="ru-RU" sz="2400" b="1" dirty="0">
              <a:solidFill>
                <a:schemeClr val="accent2"/>
              </a:solidFill>
            </a:endParaRPr>
          </a:p>
        </p:txBody>
      </p:sp>
      <p:grpSp>
        <p:nvGrpSpPr>
          <p:cNvPr id="28677" name="Group 123"/>
          <p:cNvGrpSpPr>
            <a:grpSpLocks/>
          </p:cNvGrpSpPr>
          <p:nvPr/>
        </p:nvGrpSpPr>
        <p:grpSpPr bwMode="auto">
          <a:xfrm>
            <a:off x="997635" y="2335213"/>
            <a:ext cx="7580312" cy="3983700"/>
            <a:chOff x="711" y="1152"/>
            <a:chExt cx="4775" cy="2217"/>
          </a:xfrm>
        </p:grpSpPr>
        <p:sp>
          <p:nvSpPr>
            <p:cNvPr id="28679" name="Oval 119"/>
            <p:cNvSpPr>
              <a:spLocks noChangeArrowheads="1"/>
            </p:cNvSpPr>
            <p:nvPr/>
          </p:nvSpPr>
          <p:spPr bwMode="auto">
            <a:xfrm>
              <a:off x="4728" y="2272"/>
              <a:ext cx="392" cy="728"/>
            </a:xfrm>
            <a:prstGeom prst="ellipse">
              <a:avLst/>
            </a:prstGeom>
            <a:solidFill>
              <a:srgbClr val="FFE1E1"/>
            </a:solidFill>
            <a:ln w="12700" cap="rnd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000" tIns="46800" rIns="90000" bIns="46800" anchor="ctr"/>
            <a:lstStyle>
              <a:lvl1pPr algn="ctr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algn="ctr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algn="ctr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algn="ctr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algn="ctr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endParaRPr lang="ru-RU"/>
            </a:p>
          </p:txBody>
        </p:sp>
        <p:grpSp>
          <p:nvGrpSpPr>
            <p:cNvPr id="28680" name="Group 106"/>
            <p:cNvGrpSpPr>
              <a:grpSpLocks/>
            </p:cNvGrpSpPr>
            <p:nvPr/>
          </p:nvGrpSpPr>
          <p:grpSpPr bwMode="auto">
            <a:xfrm>
              <a:off x="711" y="1152"/>
              <a:ext cx="4364" cy="2217"/>
              <a:chOff x="711" y="1152"/>
              <a:chExt cx="4364" cy="2217"/>
            </a:xfrm>
          </p:grpSpPr>
          <p:sp>
            <p:nvSpPr>
              <p:cNvPr id="28694" name="Oval 104"/>
              <p:cNvSpPr>
                <a:spLocks noChangeArrowheads="1"/>
              </p:cNvSpPr>
              <p:nvPr/>
            </p:nvSpPr>
            <p:spPr bwMode="auto">
              <a:xfrm>
                <a:off x="3360" y="2280"/>
                <a:ext cx="704" cy="704"/>
              </a:xfrm>
              <a:prstGeom prst="ellipse">
                <a:avLst/>
              </a:prstGeom>
              <a:solidFill>
                <a:srgbClr val="FFE1E1"/>
              </a:solidFill>
              <a:ln w="9525" cap="rnd">
                <a:solidFill>
                  <a:schemeClr val="accent2"/>
                </a:solidFill>
                <a:prstDash val="sysDot"/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lIns="90000" tIns="46800" rIns="90000" bIns="46800" anchor="ctr">
                <a:spAutoFit/>
              </a:bodyPr>
              <a:lstStyle>
                <a:lvl1pPr algn="ctr"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algn="ctr"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algn="ctr"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algn="ctr"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algn="ctr"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endParaRPr lang="ru-RU"/>
              </a:p>
            </p:txBody>
          </p:sp>
          <p:grpSp>
            <p:nvGrpSpPr>
              <p:cNvPr id="28695" name="Group 103"/>
              <p:cNvGrpSpPr>
                <a:grpSpLocks/>
              </p:cNvGrpSpPr>
              <p:nvPr/>
            </p:nvGrpSpPr>
            <p:grpSpPr bwMode="auto">
              <a:xfrm>
                <a:off x="3582" y="2128"/>
                <a:ext cx="389" cy="1192"/>
                <a:chOff x="3582" y="2128"/>
                <a:chExt cx="389" cy="1192"/>
              </a:xfrm>
            </p:grpSpPr>
            <p:sp>
              <p:nvSpPr>
                <p:cNvPr id="28762" name="Line 98"/>
                <p:cNvSpPr>
                  <a:spLocks noChangeShapeType="1"/>
                </p:cNvSpPr>
                <p:nvPr/>
              </p:nvSpPr>
              <p:spPr bwMode="auto">
                <a:xfrm>
                  <a:off x="3696" y="2128"/>
                  <a:ext cx="0" cy="25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lIns="90000" tIns="46800" rIns="90000" bIns="46800" anchor="ctr">
                  <a:spAutoFit/>
                </a:bodyPr>
                <a:lstStyle/>
                <a:p>
                  <a:endParaRPr lang="ru-RU"/>
                </a:p>
              </p:txBody>
            </p:sp>
            <p:sp>
              <p:nvSpPr>
                <p:cNvPr id="28763" name="Text Box 99"/>
                <p:cNvSpPr txBox="1">
                  <a:spLocks noChangeArrowheads="1"/>
                </p:cNvSpPr>
                <p:nvPr/>
              </p:nvSpPr>
              <p:spPr bwMode="auto">
                <a:xfrm>
                  <a:off x="3631" y="2323"/>
                  <a:ext cx="114" cy="25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lIns="90000" tIns="46800" rIns="90000" bIns="46800" anchor="ctr">
                  <a:spAutoFit/>
                </a:bodyPr>
                <a:lstStyle>
                  <a:lvl1pPr algn="ctr"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 algn="ctr"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 algn="ctr"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 algn="ctr"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 algn="ctr"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endParaRPr lang="ru-RU"/>
                </a:p>
              </p:txBody>
            </p:sp>
            <p:sp>
              <p:nvSpPr>
                <p:cNvPr id="28764" name="Text Box 100"/>
                <p:cNvSpPr txBox="1">
                  <a:spLocks noChangeArrowheads="1"/>
                </p:cNvSpPr>
                <p:nvPr/>
              </p:nvSpPr>
              <p:spPr bwMode="auto">
                <a:xfrm>
                  <a:off x="3582" y="2347"/>
                  <a:ext cx="389" cy="25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lIns="90000" tIns="46800" rIns="90000" bIns="46800" anchor="ctr">
                  <a:spAutoFit/>
                </a:bodyPr>
                <a:lstStyle>
                  <a:lvl1pPr algn="ctr"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 algn="ctr"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 algn="ctr"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 algn="ctr"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 algn="ctr"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r>
                    <a:rPr lang="ru-RU"/>
                    <a:t>CH</a:t>
                  </a:r>
                  <a:r>
                    <a:rPr lang="ru-RU" baseline="-25000"/>
                    <a:t>3</a:t>
                  </a:r>
                  <a:endParaRPr lang="ru-RU"/>
                </a:p>
              </p:txBody>
            </p:sp>
            <p:sp>
              <p:nvSpPr>
                <p:cNvPr id="28765" name="Text Box 101"/>
                <p:cNvSpPr txBox="1">
                  <a:spLocks noChangeArrowheads="1"/>
                </p:cNvSpPr>
                <p:nvPr/>
              </p:nvSpPr>
              <p:spPr bwMode="auto">
                <a:xfrm>
                  <a:off x="3582" y="2635"/>
                  <a:ext cx="389" cy="25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lIns="90000" tIns="46800" rIns="90000" bIns="46800" anchor="ctr">
                  <a:spAutoFit/>
                </a:bodyPr>
                <a:lstStyle>
                  <a:lvl1pPr algn="ctr"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 algn="ctr"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 algn="ctr"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 algn="ctr"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 algn="ctr"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r>
                    <a:rPr lang="ru-RU"/>
                    <a:t>CH</a:t>
                  </a:r>
                  <a:r>
                    <a:rPr lang="ru-RU" baseline="-25000"/>
                    <a:t>3</a:t>
                  </a:r>
                  <a:endParaRPr lang="ru-RU"/>
                </a:p>
              </p:txBody>
            </p:sp>
            <p:sp>
              <p:nvSpPr>
                <p:cNvPr id="28766" name="Line 102"/>
                <p:cNvSpPr>
                  <a:spLocks noChangeShapeType="1"/>
                </p:cNvSpPr>
                <p:nvPr/>
              </p:nvSpPr>
              <p:spPr bwMode="auto">
                <a:xfrm>
                  <a:off x="3688" y="2864"/>
                  <a:ext cx="0" cy="45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lIns="90000" tIns="46800" rIns="90000" bIns="46800" anchor="ctr">
                  <a:spAutoFit/>
                </a:bodyPr>
                <a:lstStyle/>
                <a:p>
                  <a:endParaRPr lang="ru-RU"/>
                </a:p>
              </p:txBody>
            </p:sp>
          </p:grpSp>
          <p:sp>
            <p:nvSpPr>
              <p:cNvPr id="28696" name="AutoShape 96"/>
              <p:cNvSpPr>
                <a:spLocks noChangeArrowheads="1"/>
              </p:cNvSpPr>
              <p:nvPr/>
            </p:nvSpPr>
            <p:spPr bwMode="auto">
              <a:xfrm>
                <a:off x="1336" y="2384"/>
                <a:ext cx="1240" cy="608"/>
              </a:xfrm>
              <a:prstGeom prst="roundRect">
                <a:avLst>
                  <a:gd name="adj" fmla="val 16667"/>
                </a:avLst>
              </a:prstGeom>
              <a:solidFill>
                <a:srgbClr val="FFE1E1"/>
              </a:solidFill>
              <a:ln w="9525" cap="rnd">
                <a:solidFill>
                  <a:schemeClr val="accent2"/>
                </a:solidFill>
                <a:prstDash val="sysDot"/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lIns="90000" tIns="46800" rIns="90000" bIns="46800" anchor="ctr">
                <a:spAutoFit/>
              </a:bodyPr>
              <a:lstStyle>
                <a:lvl1pPr algn="ctr"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algn="ctr"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algn="ctr"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algn="ctr"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algn="ctr"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endParaRPr lang="ru-RU"/>
              </a:p>
            </p:txBody>
          </p:sp>
          <p:sp>
            <p:nvSpPr>
              <p:cNvPr id="28697" name="AutoShape 62"/>
              <p:cNvSpPr>
                <a:spLocks noChangeArrowheads="1"/>
              </p:cNvSpPr>
              <p:nvPr/>
            </p:nvSpPr>
            <p:spPr bwMode="auto">
              <a:xfrm>
                <a:off x="3728" y="1336"/>
                <a:ext cx="576" cy="576"/>
              </a:xfrm>
              <a:prstGeom prst="roundRect">
                <a:avLst>
                  <a:gd name="adj" fmla="val 16667"/>
                </a:avLst>
              </a:prstGeom>
              <a:solidFill>
                <a:srgbClr val="FFE1E1"/>
              </a:solidFill>
              <a:ln w="9525">
                <a:solidFill>
                  <a:srgbClr val="CC66FF"/>
                </a:solidFill>
                <a:prstDash val="sysDot"/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0000" tIns="46800" rIns="90000" bIns="46800" anchor="ctr">
                <a:spAutoFit/>
              </a:bodyPr>
              <a:lstStyle>
                <a:lvl1pPr algn="ctr"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algn="ctr"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algn="ctr"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algn="ctr"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algn="ctr"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endParaRPr lang="ru-RU"/>
              </a:p>
            </p:txBody>
          </p:sp>
          <p:sp>
            <p:nvSpPr>
              <p:cNvPr id="28698" name="AutoShape 59"/>
              <p:cNvSpPr>
                <a:spLocks noChangeArrowheads="1"/>
              </p:cNvSpPr>
              <p:nvPr/>
            </p:nvSpPr>
            <p:spPr bwMode="auto">
              <a:xfrm>
                <a:off x="2296" y="1648"/>
                <a:ext cx="864" cy="376"/>
              </a:xfrm>
              <a:prstGeom prst="roundRect">
                <a:avLst>
                  <a:gd name="adj" fmla="val 16667"/>
                </a:avLst>
              </a:prstGeom>
              <a:solidFill>
                <a:srgbClr val="FFE1E1"/>
              </a:solidFill>
              <a:ln w="9525">
                <a:solidFill>
                  <a:srgbClr val="CC66FF"/>
                </a:solidFill>
                <a:prstDash val="sysDot"/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lIns="90000" tIns="46800" rIns="90000" bIns="46800" anchor="ctr">
                <a:spAutoFit/>
              </a:bodyPr>
              <a:lstStyle>
                <a:lvl1pPr algn="ctr"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algn="ctr"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algn="ctr"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algn="ctr"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algn="ctr"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endParaRPr lang="ru-RU"/>
              </a:p>
            </p:txBody>
          </p:sp>
          <p:sp>
            <p:nvSpPr>
              <p:cNvPr id="28699" name="Oval 21"/>
              <p:cNvSpPr>
                <a:spLocks noChangeArrowheads="1"/>
              </p:cNvSpPr>
              <p:nvPr/>
            </p:nvSpPr>
            <p:spPr bwMode="auto">
              <a:xfrm>
                <a:off x="1080" y="1240"/>
                <a:ext cx="272" cy="544"/>
              </a:xfrm>
              <a:prstGeom prst="ellipse">
                <a:avLst/>
              </a:prstGeom>
              <a:solidFill>
                <a:srgbClr val="FFE1E1"/>
              </a:solidFill>
              <a:ln w="9525" cap="rnd">
                <a:solidFill>
                  <a:schemeClr val="accent2"/>
                </a:solidFill>
                <a:prstDash val="sysDot"/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lIns="90000" tIns="46800" rIns="90000" bIns="46800" anchor="ctr">
                <a:spAutoFit/>
              </a:bodyPr>
              <a:lstStyle>
                <a:lvl1pPr algn="ctr"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algn="ctr"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algn="ctr"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algn="ctr"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algn="ctr"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endParaRPr lang="ru-RU"/>
              </a:p>
            </p:txBody>
          </p:sp>
          <p:grpSp>
            <p:nvGrpSpPr>
              <p:cNvPr id="28700" name="Group 95"/>
              <p:cNvGrpSpPr>
                <a:grpSpLocks/>
              </p:cNvGrpSpPr>
              <p:nvPr/>
            </p:nvGrpSpPr>
            <p:grpSpPr bwMode="auto">
              <a:xfrm>
                <a:off x="1422" y="2136"/>
                <a:ext cx="1077" cy="1080"/>
                <a:chOff x="1422" y="2136"/>
                <a:chExt cx="1077" cy="1080"/>
              </a:xfrm>
            </p:grpSpPr>
            <p:grpSp>
              <p:nvGrpSpPr>
                <p:cNvPr id="28743" name="Group 94"/>
                <p:cNvGrpSpPr>
                  <a:grpSpLocks/>
                </p:cNvGrpSpPr>
                <p:nvPr/>
              </p:nvGrpSpPr>
              <p:grpSpPr bwMode="auto">
                <a:xfrm>
                  <a:off x="1422" y="2136"/>
                  <a:ext cx="933" cy="661"/>
                  <a:chOff x="1358" y="2200"/>
                  <a:chExt cx="933" cy="661"/>
                </a:xfrm>
              </p:grpSpPr>
              <p:sp>
                <p:nvSpPr>
                  <p:cNvPr id="28754" name="Line 73"/>
                  <p:cNvSpPr>
                    <a:spLocks noChangeShapeType="1"/>
                  </p:cNvSpPr>
                  <p:nvPr/>
                </p:nvSpPr>
                <p:spPr bwMode="auto">
                  <a:xfrm rot="2700000" flipH="1">
                    <a:off x="1832" y="2464"/>
                    <a:ext cx="128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lIns="90000" tIns="46800" rIns="90000" bIns="46800" anchor="ctr">
                    <a:spAutoFit/>
                  </a:bodyPr>
                  <a:lstStyle/>
                  <a:p>
                    <a:endParaRPr lang="ru-RU"/>
                  </a:p>
                </p:txBody>
              </p:sp>
              <p:sp>
                <p:nvSpPr>
                  <p:cNvPr id="28755" name="Line 75"/>
                  <p:cNvSpPr>
                    <a:spLocks noChangeShapeType="1"/>
                  </p:cNvSpPr>
                  <p:nvPr/>
                </p:nvSpPr>
                <p:spPr bwMode="auto">
                  <a:xfrm rot="8100000" flipH="1">
                    <a:off x="1656" y="2424"/>
                    <a:ext cx="128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lIns="90000" tIns="46800" rIns="90000" bIns="46800" anchor="ctr">
                    <a:spAutoFit/>
                  </a:bodyPr>
                  <a:lstStyle/>
                  <a:p>
                    <a:endParaRPr lang="ru-RU"/>
                  </a:p>
                </p:txBody>
              </p:sp>
              <p:sp>
                <p:nvSpPr>
                  <p:cNvPr id="28756" name="Line 76"/>
                  <p:cNvSpPr>
                    <a:spLocks noChangeShapeType="1"/>
                  </p:cNvSpPr>
                  <p:nvPr/>
                </p:nvSpPr>
                <p:spPr bwMode="auto">
                  <a:xfrm rot="8100000" flipH="1">
                    <a:off x="1472" y="2616"/>
                    <a:ext cx="128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lIns="90000" tIns="46800" rIns="90000" bIns="46800" anchor="ctr">
                    <a:spAutoFit/>
                  </a:bodyPr>
                  <a:lstStyle/>
                  <a:p>
                    <a:endParaRPr lang="ru-RU"/>
                  </a:p>
                </p:txBody>
              </p:sp>
              <p:sp>
                <p:nvSpPr>
                  <p:cNvPr id="28757" name="Line 79"/>
                  <p:cNvSpPr>
                    <a:spLocks noChangeShapeType="1"/>
                  </p:cNvSpPr>
                  <p:nvPr/>
                </p:nvSpPr>
                <p:spPr bwMode="auto">
                  <a:xfrm>
                    <a:off x="1824" y="2200"/>
                    <a:ext cx="0" cy="88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lIns="90000" tIns="46800" rIns="90000" bIns="46800" anchor="ctr">
                    <a:spAutoFit/>
                  </a:bodyPr>
                  <a:lstStyle/>
                  <a:p>
                    <a:endParaRPr lang="ru-RU"/>
                  </a:p>
                </p:txBody>
              </p:sp>
              <p:sp>
                <p:nvSpPr>
                  <p:cNvPr id="28758" name="Text Box 80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712" y="2219"/>
                    <a:ext cx="337" cy="250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lIns="90000" tIns="46800" rIns="90000" bIns="46800" anchor="ctr">
                    <a:spAutoFit/>
                  </a:bodyPr>
                  <a:lstStyle>
                    <a:lvl1pPr algn="ctr"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1pPr>
                    <a:lvl2pPr marL="742950" indent="-285750" algn="ctr"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2pPr>
                    <a:lvl3pPr marL="1143000" indent="-228600" algn="ctr"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3pPr>
                    <a:lvl4pPr marL="1600200" indent="-228600" algn="ctr"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4pPr>
                    <a:lvl5pPr marL="2057400" indent="-228600" algn="ctr"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5pPr>
                    <a:lvl6pPr marL="2514600" indent="-228600" algn="ctr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6pPr>
                    <a:lvl7pPr marL="2971800" indent="-228600" algn="ctr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7pPr>
                    <a:lvl8pPr marL="3429000" indent="-228600" algn="ctr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8pPr>
                    <a:lvl9pPr marL="3886200" indent="-228600" algn="ctr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9pPr>
                  </a:lstStyle>
                  <a:p>
                    <a:r>
                      <a:rPr lang="ru-RU"/>
                      <a:t>CH</a:t>
                    </a:r>
                  </a:p>
                </p:txBody>
              </p:sp>
              <p:sp>
                <p:nvSpPr>
                  <p:cNvPr id="28759" name="Text Box 81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902" y="2411"/>
                    <a:ext cx="389" cy="250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lIns="90000" tIns="46800" rIns="90000" bIns="46800" anchor="ctr">
                    <a:spAutoFit/>
                  </a:bodyPr>
                  <a:lstStyle>
                    <a:lvl1pPr algn="ctr"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1pPr>
                    <a:lvl2pPr marL="742950" indent="-285750" algn="ctr"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2pPr>
                    <a:lvl3pPr marL="1143000" indent="-228600" algn="ctr"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3pPr>
                    <a:lvl4pPr marL="1600200" indent="-228600" algn="ctr"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4pPr>
                    <a:lvl5pPr marL="2057400" indent="-228600" algn="ctr"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5pPr>
                    <a:lvl6pPr marL="2514600" indent="-228600" algn="ctr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6pPr>
                    <a:lvl7pPr marL="2971800" indent="-228600" algn="ctr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7pPr>
                    <a:lvl8pPr marL="3429000" indent="-228600" algn="ctr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8pPr>
                    <a:lvl9pPr marL="3886200" indent="-228600" algn="ctr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9pPr>
                  </a:lstStyle>
                  <a:p>
                    <a:r>
                      <a:rPr lang="ru-RU"/>
                      <a:t>CH</a:t>
                    </a:r>
                    <a:r>
                      <a:rPr lang="ru-RU" baseline="-25000"/>
                      <a:t>3</a:t>
                    </a:r>
                    <a:endParaRPr lang="ru-RU"/>
                  </a:p>
                </p:txBody>
              </p:sp>
              <p:sp>
                <p:nvSpPr>
                  <p:cNvPr id="28760" name="Text Box 82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542" y="2419"/>
                    <a:ext cx="389" cy="250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lIns="90000" tIns="46800" rIns="90000" bIns="46800" anchor="ctr">
                    <a:spAutoFit/>
                  </a:bodyPr>
                  <a:lstStyle>
                    <a:lvl1pPr algn="ctr"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1pPr>
                    <a:lvl2pPr marL="742950" indent="-285750" algn="ctr"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2pPr>
                    <a:lvl3pPr marL="1143000" indent="-228600" algn="ctr"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3pPr>
                    <a:lvl4pPr marL="1600200" indent="-228600" algn="ctr"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4pPr>
                    <a:lvl5pPr marL="2057400" indent="-228600" algn="ctr"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5pPr>
                    <a:lvl6pPr marL="2514600" indent="-228600" algn="ctr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6pPr>
                    <a:lvl7pPr marL="2971800" indent="-228600" algn="ctr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7pPr>
                    <a:lvl8pPr marL="3429000" indent="-228600" algn="ctr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8pPr>
                    <a:lvl9pPr marL="3886200" indent="-228600" algn="ctr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9pPr>
                  </a:lstStyle>
                  <a:p>
                    <a:r>
                      <a:rPr lang="ru-RU"/>
                      <a:t>CH</a:t>
                    </a:r>
                    <a:r>
                      <a:rPr lang="ru-RU" baseline="-25000"/>
                      <a:t>2</a:t>
                    </a:r>
                    <a:endParaRPr lang="ru-RU"/>
                  </a:p>
                </p:txBody>
              </p:sp>
              <p:sp>
                <p:nvSpPr>
                  <p:cNvPr id="28761" name="Text Box 83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358" y="2611"/>
                    <a:ext cx="389" cy="250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lIns="90000" tIns="46800" rIns="90000" bIns="46800" anchor="ctr">
                    <a:spAutoFit/>
                  </a:bodyPr>
                  <a:lstStyle>
                    <a:lvl1pPr algn="ctr"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1pPr>
                    <a:lvl2pPr marL="742950" indent="-285750" algn="ctr"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2pPr>
                    <a:lvl3pPr marL="1143000" indent="-228600" algn="ctr"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3pPr>
                    <a:lvl4pPr marL="1600200" indent="-228600" algn="ctr"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4pPr>
                    <a:lvl5pPr marL="2057400" indent="-228600" algn="ctr"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5pPr>
                    <a:lvl6pPr marL="2514600" indent="-228600" algn="ctr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6pPr>
                    <a:lvl7pPr marL="2971800" indent="-228600" algn="ctr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7pPr>
                    <a:lvl8pPr marL="3429000" indent="-228600" algn="ctr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8pPr>
                    <a:lvl9pPr marL="3886200" indent="-228600" algn="ctr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9pPr>
                  </a:lstStyle>
                  <a:p>
                    <a:r>
                      <a:rPr lang="ru-RU"/>
                      <a:t>CH</a:t>
                    </a:r>
                    <a:r>
                      <a:rPr lang="ru-RU" baseline="-25000"/>
                      <a:t>3</a:t>
                    </a:r>
                    <a:endParaRPr lang="ru-RU"/>
                  </a:p>
                </p:txBody>
              </p:sp>
            </p:grpSp>
            <p:grpSp>
              <p:nvGrpSpPr>
                <p:cNvPr id="28744" name="Group 92"/>
                <p:cNvGrpSpPr>
                  <a:grpSpLocks/>
                </p:cNvGrpSpPr>
                <p:nvPr/>
              </p:nvGrpSpPr>
              <p:grpSpPr bwMode="auto">
                <a:xfrm>
                  <a:off x="1534" y="2563"/>
                  <a:ext cx="965" cy="653"/>
                  <a:chOff x="1534" y="2563"/>
                  <a:chExt cx="965" cy="653"/>
                </a:xfrm>
              </p:grpSpPr>
              <p:sp>
                <p:nvSpPr>
                  <p:cNvPr id="28745" name="Text Box 85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534" y="2763"/>
                    <a:ext cx="389" cy="250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lIns="90000" tIns="46800" rIns="90000" bIns="46800" anchor="ctr">
                    <a:spAutoFit/>
                  </a:bodyPr>
                  <a:lstStyle>
                    <a:lvl1pPr algn="ctr"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1pPr>
                    <a:lvl2pPr marL="742950" indent="-285750" algn="ctr"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2pPr>
                    <a:lvl3pPr marL="1143000" indent="-228600" algn="ctr"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3pPr>
                    <a:lvl4pPr marL="1600200" indent="-228600" algn="ctr"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4pPr>
                    <a:lvl5pPr marL="2057400" indent="-228600" algn="ctr"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5pPr>
                    <a:lvl6pPr marL="2514600" indent="-228600" algn="ctr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6pPr>
                    <a:lvl7pPr marL="2971800" indent="-228600" algn="ctr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7pPr>
                    <a:lvl8pPr marL="3429000" indent="-228600" algn="ctr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8pPr>
                    <a:lvl9pPr marL="3886200" indent="-228600" algn="ctr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9pPr>
                  </a:lstStyle>
                  <a:p>
                    <a:r>
                      <a:rPr lang="ru-RU"/>
                      <a:t>CH</a:t>
                    </a:r>
                    <a:r>
                      <a:rPr lang="ru-RU" baseline="-25000"/>
                      <a:t>3</a:t>
                    </a:r>
                    <a:endParaRPr lang="ru-RU"/>
                  </a:p>
                </p:txBody>
              </p:sp>
              <p:grpSp>
                <p:nvGrpSpPr>
                  <p:cNvPr id="28746" name="Group 91"/>
                  <p:cNvGrpSpPr>
                    <a:grpSpLocks/>
                  </p:cNvGrpSpPr>
                  <p:nvPr/>
                </p:nvGrpSpPr>
                <p:grpSpPr bwMode="auto">
                  <a:xfrm>
                    <a:off x="1640" y="2563"/>
                    <a:ext cx="859" cy="653"/>
                    <a:chOff x="1648" y="2515"/>
                    <a:chExt cx="859" cy="653"/>
                  </a:xfrm>
                </p:grpSpPr>
                <p:sp>
                  <p:nvSpPr>
                    <p:cNvPr id="28747" name="Line 74"/>
                    <p:cNvSpPr>
                      <a:spLocks noChangeShapeType="1"/>
                    </p:cNvSpPr>
                    <p:nvPr/>
                  </p:nvSpPr>
                  <p:spPr bwMode="auto">
                    <a:xfrm rot="2700000" flipH="1">
                      <a:off x="1648" y="2952"/>
                      <a:ext cx="128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lIns="90000" tIns="46800" rIns="90000" bIns="46800" anchor="ctr">
                      <a:spAutoFit/>
                    </a:bodyPr>
                    <a:lstStyle/>
                    <a:p>
                      <a:endParaRPr lang="ru-RU"/>
                    </a:p>
                  </p:txBody>
                </p:sp>
                <p:sp>
                  <p:nvSpPr>
                    <p:cNvPr id="28748" name="Line 77"/>
                    <p:cNvSpPr>
                      <a:spLocks noChangeShapeType="1"/>
                    </p:cNvSpPr>
                    <p:nvPr/>
                  </p:nvSpPr>
                  <p:spPr bwMode="auto">
                    <a:xfrm rot="8100000" flipH="1">
                      <a:off x="1880" y="2896"/>
                      <a:ext cx="128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lIns="90000" tIns="46800" rIns="90000" bIns="46800" anchor="ctr">
                      <a:spAutoFit/>
                    </a:bodyPr>
                    <a:lstStyle/>
                    <a:p>
                      <a:endParaRPr lang="ru-RU"/>
                    </a:p>
                  </p:txBody>
                </p:sp>
                <p:sp>
                  <p:nvSpPr>
                    <p:cNvPr id="28749" name="Line 78"/>
                    <p:cNvSpPr>
                      <a:spLocks noChangeShapeType="1"/>
                    </p:cNvSpPr>
                    <p:nvPr/>
                  </p:nvSpPr>
                  <p:spPr bwMode="auto">
                    <a:xfrm rot="8100000" flipH="1">
                      <a:off x="2064" y="2736"/>
                      <a:ext cx="128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lIns="90000" tIns="46800" rIns="90000" bIns="46800" anchor="ctr">
                      <a:spAutoFit/>
                    </a:bodyPr>
                    <a:lstStyle/>
                    <a:p>
                      <a:endParaRPr lang="ru-RU"/>
                    </a:p>
                  </p:txBody>
                </p:sp>
                <p:sp>
                  <p:nvSpPr>
                    <p:cNvPr id="28750" name="Line 84"/>
                    <p:cNvSpPr>
                      <a:spLocks noChangeShapeType="1"/>
                    </p:cNvSpPr>
                    <p:nvPr/>
                  </p:nvSpPr>
                  <p:spPr bwMode="auto">
                    <a:xfrm flipH="1">
                      <a:off x="1816" y="3088"/>
                      <a:ext cx="0" cy="8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lIns="90000" tIns="46800" rIns="90000" bIns="46800" anchor="ctr">
                      <a:spAutoFit/>
                    </a:bodyPr>
                    <a:lstStyle/>
                    <a:p>
                      <a:endParaRPr lang="ru-RU"/>
                    </a:p>
                  </p:txBody>
                </p:sp>
                <p:sp>
                  <p:nvSpPr>
                    <p:cNvPr id="28751" name="Text Box 86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1720" y="2899"/>
                      <a:ext cx="337" cy="250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lIns="90000" tIns="46800" rIns="90000" bIns="46800" anchor="ctr">
                      <a:spAutoFit/>
                    </a:bodyPr>
                    <a:lstStyle>
                      <a:lvl1pPr algn="ctr"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 algn="ctr"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 algn="ctr"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 algn="ctr"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 algn="ctr"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algn="ctr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algn="ctr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algn="ctr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algn="ctr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r>
                        <a:rPr lang="ru-RU"/>
                        <a:t>CH</a:t>
                      </a:r>
                    </a:p>
                  </p:txBody>
                </p:sp>
                <p:sp>
                  <p:nvSpPr>
                    <p:cNvPr id="28752" name="Text Box 87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1950" y="2731"/>
                      <a:ext cx="389" cy="250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lIns="90000" tIns="46800" rIns="90000" bIns="46800" anchor="ctr">
                      <a:spAutoFit/>
                    </a:bodyPr>
                    <a:lstStyle>
                      <a:lvl1pPr algn="ctr"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 algn="ctr"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 algn="ctr"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 algn="ctr"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 algn="ctr"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algn="ctr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algn="ctr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algn="ctr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algn="ctr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r>
                        <a:rPr lang="ru-RU"/>
                        <a:t>CH</a:t>
                      </a:r>
                      <a:r>
                        <a:rPr lang="ru-RU" baseline="-25000"/>
                        <a:t>2</a:t>
                      </a:r>
                      <a:endParaRPr lang="ru-RU"/>
                    </a:p>
                  </p:txBody>
                </p:sp>
                <p:sp>
                  <p:nvSpPr>
                    <p:cNvPr id="28753" name="Text Box 88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2118" y="2515"/>
                      <a:ext cx="389" cy="250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lIns="90000" tIns="46800" rIns="90000" bIns="46800" anchor="ctr">
                      <a:spAutoFit/>
                    </a:bodyPr>
                    <a:lstStyle>
                      <a:lvl1pPr algn="ctr"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 algn="ctr"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 algn="ctr"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 algn="ctr"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 algn="ctr"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algn="ctr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algn="ctr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algn="ctr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algn="ctr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r>
                        <a:rPr lang="ru-RU"/>
                        <a:t>CH</a:t>
                      </a:r>
                      <a:r>
                        <a:rPr lang="ru-RU" baseline="-25000"/>
                        <a:t>3</a:t>
                      </a:r>
                      <a:endParaRPr lang="ru-RU"/>
                    </a:p>
                  </p:txBody>
                </p:sp>
              </p:grpSp>
            </p:grpSp>
          </p:grpSp>
          <p:sp>
            <p:nvSpPr>
              <p:cNvPr id="28701" name="Text Box 7"/>
              <p:cNvSpPr txBox="1">
                <a:spLocks noChangeArrowheads="1"/>
              </p:cNvSpPr>
              <p:nvPr/>
            </p:nvSpPr>
            <p:spPr bwMode="auto">
              <a:xfrm>
                <a:off x="1257" y="1203"/>
                <a:ext cx="398" cy="2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0000" tIns="46800" rIns="90000" bIns="46800" anchor="ctr">
                <a:spAutoFit/>
              </a:bodyPr>
              <a:lstStyle>
                <a:lvl1pPr algn="ctr"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algn="ctr"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algn="ctr"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algn="ctr"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algn="ctr"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r>
                  <a:rPr lang="en-US">
                    <a:solidFill>
                      <a:srgbClr val="FF3300"/>
                    </a:solidFill>
                  </a:rPr>
                  <a:t>NH</a:t>
                </a:r>
                <a:r>
                  <a:rPr lang="en-US" baseline="-25000">
                    <a:solidFill>
                      <a:srgbClr val="FF3300"/>
                    </a:solidFill>
                  </a:rPr>
                  <a:t>3</a:t>
                </a:r>
                <a:endParaRPr lang="ru-RU"/>
              </a:p>
            </p:txBody>
          </p:sp>
          <p:sp>
            <p:nvSpPr>
              <p:cNvPr id="28702" name="Line 8"/>
              <p:cNvSpPr>
                <a:spLocks noChangeShapeType="1"/>
              </p:cNvSpPr>
              <p:nvPr/>
            </p:nvSpPr>
            <p:spPr bwMode="auto">
              <a:xfrm flipV="1">
                <a:off x="1384" y="1200"/>
                <a:ext cx="168" cy="56"/>
              </a:xfrm>
              <a:prstGeom prst="line">
                <a:avLst/>
              </a:prstGeom>
              <a:noFill/>
              <a:ln w="9525">
                <a:solidFill>
                  <a:srgbClr val="FF33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0000" tIns="46800" rIns="90000" bIns="46800" anchor="ctr">
                <a:spAutoFit/>
              </a:bodyPr>
              <a:lstStyle/>
              <a:p>
                <a:endParaRPr lang="ru-RU"/>
              </a:p>
            </p:txBody>
          </p:sp>
          <p:sp>
            <p:nvSpPr>
              <p:cNvPr id="28703" name="Line 10"/>
              <p:cNvSpPr>
                <a:spLocks noChangeShapeType="1"/>
              </p:cNvSpPr>
              <p:nvPr/>
            </p:nvSpPr>
            <p:spPr bwMode="auto">
              <a:xfrm flipH="1" flipV="1">
                <a:off x="1112" y="1976"/>
                <a:ext cx="120" cy="12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0000" tIns="46800" rIns="90000" bIns="46800" anchor="ctr">
                <a:spAutoFit/>
              </a:bodyPr>
              <a:lstStyle/>
              <a:p>
                <a:endParaRPr lang="ru-RU"/>
              </a:p>
            </p:txBody>
          </p:sp>
          <p:sp>
            <p:nvSpPr>
              <p:cNvPr id="28704" name="Text Box 11"/>
              <p:cNvSpPr txBox="1">
                <a:spLocks noChangeArrowheads="1"/>
              </p:cNvSpPr>
              <p:nvPr/>
            </p:nvSpPr>
            <p:spPr bwMode="auto">
              <a:xfrm>
                <a:off x="763" y="1795"/>
                <a:ext cx="427" cy="2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0000" tIns="46800" rIns="90000" bIns="46800" anchor="ctr">
                <a:spAutoFit/>
              </a:bodyPr>
              <a:lstStyle>
                <a:lvl1pPr algn="ctr"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algn="ctr"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algn="ctr"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algn="ctr"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algn="ctr"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r>
                  <a:rPr lang="ru-RU"/>
                  <a:t>O=C</a:t>
                </a:r>
              </a:p>
            </p:txBody>
          </p:sp>
          <p:sp>
            <p:nvSpPr>
              <p:cNvPr id="28705" name="Line 12"/>
              <p:cNvSpPr>
                <a:spLocks noChangeShapeType="1"/>
              </p:cNvSpPr>
              <p:nvPr/>
            </p:nvSpPr>
            <p:spPr bwMode="auto">
              <a:xfrm flipV="1">
                <a:off x="1072" y="1744"/>
                <a:ext cx="0" cy="10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0000" tIns="46800" rIns="90000" bIns="46800" anchor="ctr">
                <a:spAutoFit/>
              </a:bodyPr>
              <a:lstStyle/>
              <a:p>
                <a:endParaRPr lang="ru-RU"/>
              </a:p>
            </p:txBody>
          </p:sp>
          <p:sp>
            <p:nvSpPr>
              <p:cNvPr id="28706" name="Text Box 13"/>
              <p:cNvSpPr txBox="1">
                <a:spLocks noChangeArrowheads="1"/>
              </p:cNvSpPr>
              <p:nvPr/>
            </p:nvSpPr>
            <p:spPr bwMode="auto">
              <a:xfrm>
                <a:off x="965" y="1555"/>
                <a:ext cx="230" cy="2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0000" tIns="46800" rIns="90000" bIns="46800" anchor="ctr">
                <a:spAutoFit/>
              </a:bodyPr>
              <a:lstStyle>
                <a:lvl1pPr algn="ctr"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algn="ctr"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algn="ctr"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algn="ctr"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algn="ctr"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r>
                  <a:rPr lang="ru-RU">
                    <a:solidFill>
                      <a:schemeClr val="accent1"/>
                    </a:solidFill>
                  </a:rPr>
                  <a:t>O</a:t>
                </a:r>
                <a:endParaRPr lang="ru-RU"/>
              </a:p>
            </p:txBody>
          </p:sp>
          <p:sp>
            <p:nvSpPr>
              <p:cNvPr id="28707" name="Oval 19"/>
              <p:cNvSpPr>
                <a:spLocks noChangeArrowheads="1"/>
              </p:cNvSpPr>
              <p:nvPr/>
            </p:nvSpPr>
            <p:spPr bwMode="auto">
              <a:xfrm>
                <a:off x="1135" y="1560"/>
                <a:ext cx="147" cy="144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0000" tIns="0" rIns="90000" bIns="118800" anchor="ctr"/>
              <a:lstStyle>
                <a:lvl1pPr algn="ctr"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algn="ctr"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algn="ctr"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algn="ctr"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algn="ctr"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r>
                  <a:rPr lang="ru-RU" sz="3200">
                    <a:solidFill>
                      <a:schemeClr val="accent1"/>
                    </a:solidFill>
                  </a:rPr>
                  <a:t>-</a:t>
                </a:r>
              </a:p>
            </p:txBody>
          </p:sp>
          <p:sp>
            <p:nvSpPr>
              <p:cNvPr id="28708" name="Oval 20"/>
              <p:cNvSpPr>
                <a:spLocks noChangeArrowheads="1"/>
              </p:cNvSpPr>
              <p:nvPr/>
            </p:nvSpPr>
            <p:spPr bwMode="auto">
              <a:xfrm>
                <a:off x="1143" y="1272"/>
                <a:ext cx="147" cy="144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0000" tIns="46800" rIns="90000" bIns="46800" anchor="ctr"/>
              <a:lstStyle>
                <a:lvl1pPr algn="ctr"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algn="ctr"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algn="ctr"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algn="ctr"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algn="ctr"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r>
                  <a:rPr lang="ru-RU" b="1">
                    <a:solidFill>
                      <a:srgbClr val="FF3300"/>
                    </a:solidFill>
                  </a:rPr>
                  <a:t>+</a:t>
                </a:r>
                <a:endParaRPr lang="ru-RU" sz="3200">
                  <a:solidFill>
                    <a:schemeClr val="accent1"/>
                  </a:solidFill>
                </a:endParaRPr>
              </a:p>
            </p:txBody>
          </p:sp>
          <p:sp>
            <p:nvSpPr>
              <p:cNvPr id="28709" name="Text Box 24"/>
              <p:cNvSpPr txBox="1">
                <a:spLocks noChangeArrowheads="1"/>
              </p:cNvSpPr>
              <p:nvPr/>
            </p:nvSpPr>
            <p:spPr bwMode="auto">
              <a:xfrm>
                <a:off x="1327" y="1451"/>
                <a:ext cx="194" cy="2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0000" tIns="46800" rIns="90000" bIns="46800" anchor="ctr">
                <a:spAutoFit/>
              </a:bodyPr>
              <a:lstStyle>
                <a:lvl1pPr algn="ctr"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algn="ctr"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algn="ctr"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algn="ctr"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algn="ctr"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r>
                  <a:rPr lang="ru-RU"/>
                  <a:t>2</a:t>
                </a:r>
              </a:p>
            </p:txBody>
          </p:sp>
          <p:sp>
            <p:nvSpPr>
              <p:cNvPr id="28710" name="AutoShape 32"/>
              <p:cNvSpPr>
                <a:spLocks noChangeArrowheads="1"/>
              </p:cNvSpPr>
              <p:nvPr/>
            </p:nvSpPr>
            <p:spPr bwMode="auto">
              <a:xfrm rot="1737575">
                <a:off x="3816" y="1472"/>
                <a:ext cx="336" cy="291"/>
              </a:xfrm>
              <a:prstGeom prst="hexagon">
                <a:avLst>
                  <a:gd name="adj" fmla="val 28866"/>
                  <a:gd name="vf" fmla="val 115470"/>
                </a:avLst>
              </a:prstGeom>
              <a:solidFill>
                <a:srgbClr val="CC66FF">
                  <a:alpha val="50195"/>
                </a:srgbClr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0000" tIns="46800" rIns="90000" bIns="46800" anchor="ctr">
                <a:spAutoFit/>
              </a:bodyPr>
              <a:lstStyle>
                <a:lvl1pPr algn="ctr"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algn="ctr"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algn="ctr"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algn="ctr"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algn="ctr"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endParaRPr lang="ru-RU"/>
              </a:p>
            </p:txBody>
          </p:sp>
          <p:sp>
            <p:nvSpPr>
              <p:cNvPr id="28711" name="Line 33"/>
              <p:cNvSpPr>
                <a:spLocks noChangeShapeType="1"/>
              </p:cNvSpPr>
              <p:nvPr/>
            </p:nvSpPr>
            <p:spPr bwMode="auto">
              <a:xfrm flipV="1">
                <a:off x="3864" y="1472"/>
                <a:ext cx="128" cy="8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0000" tIns="46800" rIns="90000" bIns="46800" anchor="ctr">
                <a:spAutoFit/>
              </a:bodyPr>
              <a:lstStyle/>
              <a:p>
                <a:endParaRPr lang="ru-RU"/>
              </a:p>
            </p:txBody>
          </p:sp>
          <p:sp>
            <p:nvSpPr>
              <p:cNvPr id="28712" name="Line 34"/>
              <p:cNvSpPr>
                <a:spLocks noChangeShapeType="1"/>
              </p:cNvSpPr>
              <p:nvPr/>
            </p:nvSpPr>
            <p:spPr bwMode="auto">
              <a:xfrm>
                <a:off x="4104" y="1536"/>
                <a:ext cx="0" cy="15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0000" tIns="46800" rIns="90000" bIns="46800" anchor="ctr">
                <a:spAutoFit/>
              </a:bodyPr>
              <a:lstStyle/>
              <a:p>
                <a:endParaRPr lang="ru-RU"/>
              </a:p>
            </p:txBody>
          </p:sp>
          <p:sp>
            <p:nvSpPr>
              <p:cNvPr id="28713" name="Line 35"/>
              <p:cNvSpPr>
                <a:spLocks noChangeShapeType="1"/>
              </p:cNvSpPr>
              <p:nvPr/>
            </p:nvSpPr>
            <p:spPr bwMode="auto">
              <a:xfrm>
                <a:off x="3856" y="1688"/>
                <a:ext cx="136" cy="8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lIns="90000" tIns="46800" rIns="90000" bIns="46800" anchor="ctr">
                <a:spAutoFit/>
              </a:bodyPr>
              <a:lstStyle/>
              <a:p>
                <a:endParaRPr lang="ru-RU"/>
              </a:p>
            </p:txBody>
          </p:sp>
          <p:sp>
            <p:nvSpPr>
              <p:cNvPr id="28714" name="AutoShape 37"/>
              <p:cNvSpPr>
                <a:spLocks noChangeArrowheads="1"/>
              </p:cNvSpPr>
              <p:nvPr/>
            </p:nvSpPr>
            <p:spPr bwMode="auto">
              <a:xfrm rot="1737575">
                <a:off x="3936" y="1472"/>
                <a:ext cx="336" cy="291"/>
              </a:xfrm>
              <a:prstGeom prst="hexagon">
                <a:avLst>
                  <a:gd name="adj" fmla="val 28866"/>
                  <a:gd name="vf" fmla="val 115470"/>
                </a:avLst>
              </a:prstGeom>
              <a:solidFill>
                <a:srgbClr val="CC66FF">
                  <a:alpha val="50195"/>
                </a:srgbClr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0000" tIns="46800" rIns="90000" bIns="46800" anchor="ctr">
                <a:spAutoFit/>
              </a:bodyPr>
              <a:lstStyle>
                <a:lvl1pPr algn="ctr"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algn="ctr"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algn="ctr"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algn="ctr"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algn="ctr"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endParaRPr lang="ru-RU"/>
              </a:p>
            </p:txBody>
          </p:sp>
          <p:sp>
            <p:nvSpPr>
              <p:cNvPr id="28715" name="Line 38"/>
              <p:cNvSpPr>
                <a:spLocks noChangeShapeType="1"/>
              </p:cNvSpPr>
              <p:nvPr/>
            </p:nvSpPr>
            <p:spPr bwMode="auto">
              <a:xfrm flipV="1">
                <a:off x="3984" y="1472"/>
                <a:ext cx="128" cy="8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0000" tIns="46800" rIns="90000" bIns="46800" anchor="ctr">
                <a:spAutoFit/>
              </a:bodyPr>
              <a:lstStyle/>
              <a:p>
                <a:endParaRPr lang="ru-RU"/>
              </a:p>
            </p:txBody>
          </p:sp>
          <p:sp>
            <p:nvSpPr>
              <p:cNvPr id="28716" name="Line 39"/>
              <p:cNvSpPr>
                <a:spLocks noChangeShapeType="1"/>
              </p:cNvSpPr>
              <p:nvPr/>
            </p:nvSpPr>
            <p:spPr bwMode="auto">
              <a:xfrm>
                <a:off x="4224" y="1536"/>
                <a:ext cx="0" cy="15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0000" tIns="46800" rIns="90000" bIns="46800" anchor="ctr">
                <a:spAutoFit/>
              </a:bodyPr>
              <a:lstStyle/>
              <a:p>
                <a:endParaRPr lang="ru-RU"/>
              </a:p>
            </p:txBody>
          </p:sp>
          <p:sp>
            <p:nvSpPr>
              <p:cNvPr id="28717" name="Line 40"/>
              <p:cNvSpPr>
                <a:spLocks noChangeShapeType="1"/>
              </p:cNvSpPr>
              <p:nvPr/>
            </p:nvSpPr>
            <p:spPr bwMode="auto">
              <a:xfrm>
                <a:off x="3976" y="1688"/>
                <a:ext cx="136" cy="8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lIns="90000" tIns="46800" rIns="90000" bIns="46800" anchor="ctr">
                <a:spAutoFit/>
              </a:bodyPr>
              <a:lstStyle/>
              <a:p>
                <a:endParaRPr lang="ru-RU"/>
              </a:p>
            </p:txBody>
          </p:sp>
          <p:grpSp>
            <p:nvGrpSpPr>
              <p:cNvPr id="28718" name="Group 90"/>
              <p:cNvGrpSpPr>
                <a:grpSpLocks/>
              </p:cNvGrpSpPr>
              <p:nvPr/>
            </p:nvGrpSpPr>
            <p:grpSpPr bwMode="auto">
              <a:xfrm>
                <a:off x="2200" y="1312"/>
                <a:ext cx="336" cy="296"/>
                <a:chOff x="2200" y="1312"/>
                <a:chExt cx="336" cy="296"/>
              </a:xfrm>
            </p:grpSpPr>
            <p:sp>
              <p:nvSpPr>
                <p:cNvPr id="28739" name="AutoShape 26"/>
                <p:cNvSpPr>
                  <a:spLocks noChangeArrowheads="1"/>
                </p:cNvSpPr>
                <p:nvPr/>
              </p:nvSpPr>
              <p:spPr bwMode="auto">
                <a:xfrm rot="1737575">
                  <a:off x="2200" y="1312"/>
                  <a:ext cx="336" cy="291"/>
                </a:xfrm>
                <a:prstGeom prst="hexagon">
                  <a:avLst>
                    <a:gd name="adj" fmla="val 28866"/>
                    <a:gd name="vf" fmla="val 115470"/>
                  </a:avLst>
                </a:prstGeom>
                <a:solidFill>
                  <a:srgbClr val="CC66FF">
                    <a:alpha val="50195"/>
                  </a:srgbClr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lIns="90000" tIns="46800" rIns="90000" bIns="46800" anchor="ctr">
                  <a:spAutoFit/>
                </a:bodyPr>
                <a:lstStyle>
                  <a:lvl1pPr algn="ctr"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 algn="ctr"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 algn="ctr"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 algn="ctr"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 algn="ctr"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endParaRPr lang="ru-RU"/>
                </a:p>
              </p:txBody>
            </p:sp>
            <p:sp>
              <p:nvSpPr>
                <p:cNvPr id="28740" name="Line 27"/>
                <p:cNvSpPr>
                  <a:spLocks noChangeShapeType="1"/>
                </p:cNvSpPr>
                <p:nvPr/>
              </p:nvSpPr>
              <p:spPr bwMode="auto">
                <a:xfrm flipV="1">
                  <a:off x="2248" y="1312"/>
                  <a:ext cx="128" cy="8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lIns="90000" tIns="46800" rIns="90000" bIns="46800" anchor="ctr">
                  <a:spAutoFit/>
                </a:bodyPr>
                <a:lstStyle/>
                <a:p>
                  <a:endParaRPr lang="ru-RU"/>
                </a:p>
              </p:txBody>
            </p:sp>
            <p:sp>
              <p:nvSpPr>
                <p:cNvPr id="28741" name="Line 28"/>
                <p:cNvSpPr>
                  <a:spLocks noChangeShapeType="1"/>
                </p:cNvSpPr>
                <p:nvPr/>
              </p:nvSpPr>
              <p:spPr bwMode="auto">
                <a:xfrm>
                  <a:off x="2488" y="1376"/>
                  <a:ext cx="0" cy="152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lIns="90000" tIns="46800" rIns="90000" bIns="46800" anchor="ctr">
                  <a:spAutoFit/>
                </a:bodyPr>
                <a:lstStyle/>
                <a:p>
                  <a:endParaRPr lang="ru-RU"/>
                </a:p>
              </p:txBody>
            </p:sp>
            <p:sp>
              <p:nvSpPr>
                <p:cNvPr id="28742" name="Line 29"/>
                <p:cNvSpPr>
                  <a:spLocks noChangeShapeType="1"/>
                </p:cNvSpPr>
                <p:nvPr/>
              </p:nvSpPr>
              <p:spPr bwMode="auto">
                <a:xfrm>
                  <a:off x="2240" y="1528"/>
                  <a:ext cx="136" cy="8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lIns="90000" tIns="46800" rIns="90000" bIns="46800" anchor="ctr">
                  <a:spAutoFit/>
                </a:bodyPr>
                <a:lstStyle/>
                <a:p>
                  <a:endParaRPr lang="ru-RU"/>
                </a:p>
              </p:txBody>
            </p:sp>
          </p:grpSp>
          <p:sp>
            <p:nvSpPr>
              <p:cNvPr id="28719" name="Line 41"/>
              <p:cNvSpPr>
                <a:spLocks noChangeShapeType="1"/>
              </p:cNvSpPr>
              <p:nvPr/>
            </p:nvSpPr>
            <p:spPr bwMode="auto">
              <a:xfrm flipV="1">
                <a:off x="2368" y="1168"/>
                <a:ext cx="0" cy="12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lIns="90000" tIns="46800" rIns="90000" bIns="46800" anchor="ctr">
                <a:spAutoFit/>
              </a:bodyPr>
              <a:lstStyle/>
              <a:p>
                <a:endParaRPr lang="ru-RU"/>
              </a:p>
            </p:txBody>
          </p:sp>
          <p:sp>
            <p:nvSpPr>
              <p:cNvPr id="28720" name="Line 43"/>
              <p:cNvSpPr>
                <a:spLocks noChangeShapeType="1"/>
              </p:cNvSpPr>
              <p:nvPr/>
            </p:nvSpPr>
            <p:spPr bwMode="auto">
              <a:xfrm>
                <a:off x="2368" y="1632"/>
                <a:ext cx="0" cy="6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0000" tIns="46800" rIns="90000" bIns="46800" anchor="ctr">
                <a:spAutoFit/>
              </a:bodyPr>
              <a:lstStyle/>
              <a:p>
                <a:endParaRPr lang="ru-RU"/>
              </a:p>
            </p:txBody>
          </p:sp>
          <p:sp>
            <p:nvSpPr>
              <p:cNvPr id="28721" name="Text Box 44"/>
              <p:cNvSpPr txBox="1">
                <a:spLocks noChangeArrowheads="1"/>
              </p:cNvSpPr>
              <p:nvPr/>
            </p:nvSpPr>
            <p:spPr bwMode="auto">
              <a:xfrm>
                <a:off x="2253" y="1627"/>
                <a:ext cx="230" cy="2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0000" tIns="46800" rIns="90000" bIns="46800" anchor="ctr">
                <a:spAutoFit/>
              </a:bodyPr>
              <a:lstStyle>
                <a:lvl1pPr algn="ctr"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algn="ctr"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algn="ctr"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algn="ctr"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algn="ctr"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r>
                  <a:rPr lang="ru-RU"/>
                  <a:t>O</a:t>
                </a:r>
              </a:p>
            </p:txBody>
          </p:sp>
          <p:sp>
            <p:nvSpPr>
              <p:cNvPr id="28722" name="Line 45"/>
              <p:cNvSpPr>
                <a:spLocks noChangeShapeType="1"/>
              </p:cNvSpPr>
              <p:nvPr/>
            </p:nvSpPr>
            <p:spPr bwMode="auto">
              <a:xfrm>
                <a:off x="2408" y="1800"/>
                <a:ext cx="144" cy="6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0000" tIns="46800" rIns="90000" bIns="46800" anchor="ctr">
                <a:spAutoFit/>
              </a:bodyPr>
              <a:lstStyle/>
              <a:p>
                <a:endParaRPr lang="ru-RU"/>
              </a:p>
            </p:txBody>
          </p:sp>
          <p:sp>
            <p:nvSpPr>
              <p:cNvPr id="28723" name="Text Box 46"/>
              <p:cNvSpPr txBox="1">
                <a:spLocks noChangeArrowheads="1"/>
              </p:cNvSpPr>
              <p:nvPr/>
            </p:nvSpPr>
            <p:spPr bwMode="auto">
              <a:xfrm>
                <a:off x="2501" y="1747"/>
                <a:ext cx="230" cy="2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0000" tIns="46800" rIns="90000" bIns="46800" anchor="ctr">
                <a:spAutoFit/>
              </a:bodyPr>
              <a:lstStyle>
                <a:lvl1pPr algn="ctr"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algn="ctr"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algn="ctr"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algn="ctr"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algn="ctr"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r>
                  <a:rPr lang="ru-RU"/>
                  <a:t>H</a:t>
                </a:r>
              </a:p>
            </p:txBody>
          </p:sp>
          <p:sp>
            <p:nvSpPr>
              <p:cNvPr id="28724" name="Line 48"/>
              <p:cNvSpPr>
                <a:spLocks noChangeShapeType="1"/>
              </p:cNvSpPr>
              <p:nvPr/>
            </p:nvSpPr>
            <p:spPr bwMode="auto">
              <a:xfrm flipV="1">
                <a:off x="3296" y="1944"/>
                <a:ext cx="0" cy="10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0000" tIns="46800" rIns="90000" bIns="46800" anchor="ctr">
                <a:spAutoFit/>
              </a:bodyPr>
              <a:lstStyle/>
              <a:p>
                <a:endParaRPr lang="ru-RU"/>
              </a:p>
            </p:txBody>
          </p:sp>
          <p:sp>
            <p:nvSpPr>
              <p:cNvPr id="28725" name="Text Box 49"/>
              <p:cNvSpPr txBox="1">
                <a:spLocks noChangeArrowheads="1"/>
              </p:cNvSpPr>
              <p:nvPr/>
            </p:nvSpPr>
            <p:spPr bwMode="auto">
              <a:xfrm>
                <a:off x="3194" y="1755"/>
                <a:ext cx="221" cy="2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0000" tIns="46800" rIns="90000" bIns="46800" anchor="ctr">
                <a:spAutoFit/>
              </a:bodyPr>
              <a:lstStyle>
                <a:lvl1pPr algn="ctr"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algn="ctr"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algn="ctr"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algn="ctr"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algn="ctr"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r>
                  <a:rPr lang="ru-RU"/>
                  <a:t>C</a:t>
                </a:r>
              </a:p>
            </p:txBody>
          </p:sp>
          <p:sp>
            <p:nvSpPr>
              <p:cNvPr id="28726" name="Line 50"/>
              <p:cNvSpPr>
                <a:spLocks noChangeShapeType="1"/>
              </p:cNvSpPr>
              <p:nvPr/>
            </p:nvSpPr>
            <p:spPr bwMode="auto">
              <a:xfrm flipV="1">
                <a:off x="3328" y="1736"/>
                <a:ext cx="56" cy="7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0000" tIns="46800" rIns="90000" bIns="46800" anchor="ctr">
                <a:spAutoFit/>
              </a:bodyPr>
              <a:lstStyle/>
              <a:p>
                <a:endParaRPr lang="ru-RU"/>
              </a:p>
            </p:txBody>
          </p:sp>
          <p:sp>
            <p:nvSpPr>
              <p:cNvPr id="28727" name="Line 51"/>
              <p:cNvSpPr>
                <a:spLocks noChangeShapeType="1"/>
              </p:cNvSpPr>
              <p:nvPr/>
            </p:nvSpPr>
            <p:spPr bwMode="auto">
              <a:xfrm flipV="1">
                <a:off x="3368" y="1752"/>
                <a:ext cx="56" cy="7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0000" tIns="46800" rIns="90000" bIns="46800" anchor="ctr">
                <a:spAutoFit/>
              </a:bodyPr>
              <a:lstStyle/>
              <a:p>
                <a:endParaRPr lang="ru-RU"/>
              </a:p>
            </p:txBody>
          </p:sp>
          <p:sp>
            <p:nvSpPr>
              <p:cNvPr id="28728" name="Text Box 53"/>
              <p:cNvSpPr txBox="1">
                <a:spLocks noChangeArrowheads="1"/>
              </p:cNvSpPr>
              <p:nvPr/>
            </p:nvSpPr>
            <p:spPr bwMode="auto">
              <a:xfrm>
                <a:off x="3333" y="1555"/>
                <a:ext cx="230" cy="2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0000" tIns="46800" rIns="90000" bIns="46800" anchor="ctr">
                <a:spAutoFit/>
              </a:bodyPr>
              <a:lstStyle>
                <a:lvl1pPr algn="ctr"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algn="ctr"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algn="ctr"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algn="ctr"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algn="ctr"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r>
                  <a:rPr lang="ru-RU"/>
                  <a:t>O</a:t>
                </a:r>
              </a:p>
            </p:txBody>
          </p:sp>
          <p:sp>
            <p:nvSpPr>
              <p:cNvPr id="28729" name="Line 54"/>
              <p:cNvSpPr>
                <a:spLocks noChangeShapeType="1"/>
              </p:cNvSpPr>
              <p:nvPr/>
            </p:nvSpPr>
            <p:spPr bwMode="auto">
              <a:xfrm flipH="1">
                <a:off x="3136" y="1864"/>
                <a:ext cx="112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lIns="90000" tIns="46800" rIns="90000" bIns="46800" anchor="ctr">
                <a:spAutoFit/>
              </a:bodyPr>
              <a:lstStyle/>
              <a:p>
                <a:endParaRPr lang="ru-RU"/>
              </a:p>
            </p:txBody>
          </p:sp>
          <p:sp>
            <p:nvSpPr>
              <p:cNvPr id="28730" name="Text Box 55"/>
              <p:cNvSpPr txBox="1">
                <a:spLocks noChangeArrowheads="1"/>
              </p:cNvSpPr>
              <p:nvPr/>
            </p:nvSpPr>
            <p:spPr bwMode="auto">
              <a:xfrm>
                <a:off x="2965" y="1739"/>
                <a:ext cx="230" cy="2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0000" tIns="46800" rIns="90000" bIns="46800" anchor="ctr">
                <a:spAutoFit/>
              </a:bodyPr>
              <a:lstStyle>
                <a:lvl1pPr algn="ctr"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algn="ctr"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algn="ctr"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algn="ctr"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algn="ctr"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r>
                  <a:rPr lang="ru-RU"/>
                  <a:t>O</a:t>
                </a:r>
              </a:p>
            </p:txBody>
          </p:sp>
          <p:sp>
            <p:nvSpPr>
              <p:cNvPr id="28731" name="Line 57"/>
              <p:cNvSpPr>
                <a:spLocks noChangeShapeType="1"/>
              </p:cNvSpPr>
              <p:nvPr/>
            </p:nvSpPr>
            <p:spPr bwMode="auto">
              <a:xfrm>
                <a:off x="2680" y="1856"/>
                <a:ext cx="320" cy="0"/>
              </a:xfrm>
              <a:prstGeom prst="line">
                <a:avLst/>
              </a:prstGeom>
              <a:noFill/>
              <a:ln w="9525" cap="rnd">
                <a:solidFill>
                  <a:srgbClr val="FF3300"/>
                </a:solidFill>
                <a:prstDash val="sysDot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0000" tIns="46800" rIns="90000" bIns="46800" anchor="ctr">
                <a:spAutoFit/>
              </a:bodyPr>
              <a:lstStyle/>
              <a:p>
                <a:endParaRPr lang="ru-RU"/>
              </a:p>
            </p:txBody>
          </p:sp>
          <p:sp>
            <p:nvSpPr>
              <p:cNvPr id="28732" name="Text Box 61"/>
              <p:cNvSpPr txBox="1">
                <a:spLocks noChangeArrowheads="1"/>
              </p:cNvSpPr>
              <p:nvPr/>
            </p:nvSpPr>
            <p:spPr bwMode="auto">
              <a:xfrm>
                <a:off x="2855" y="1427"/>
                <a:ext cx="194" cy="2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0000" tIns="46800" rIns="90000" bIns="46800" anchor="ctr">
                <a:spAutoFit/>
              </a:bodyPr>
              <a:lstStyle>
                <a:lvl1pPr algn="ctr"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algn="ctr"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algn="ctr"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algn="ctr"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algn="ctr"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r>
                  <a:rPr lang="ru-RU"/>
                  <a:t>1</a:t>
                </a:r>
              </a:p>
            </p:txBody>
          </p:sp>
          <p:sp>
            <p:nvSpPr>
              <p:cNvPr id="28733" name="Text Box 63"/>
              <p:cNvSpPr txBox="1">
                <a:spLocks noChangeArrowheads="1"/>
              </p:cNvSpPr>
              <p:nvPr/>
            </p:nvSpPr>
            <p:spPr bwMode="auto">
              <a:xfrm>
                <a:off x="4311" y="1387"/>
                <a:ext cx="194" cy="2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0000" tIns="46800" rIns="90000" bIns="46800" anchor="ctr">
                <a:spAutoFit/>
              </a:bodyPr>
              <a:lstStyle>
                <a:lvl1pPr algn="ctr"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algn="ctr"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algn="ctr"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algn="ctr"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algn="ctr"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r>
                  <a:rPr lang="ru-RU"/>
                  <a:t>3</a:t>
                </a:r>
              </a:p>
            </p:txBody>
          </p:sp>
          <p:sp>
            <p:nvSpPr>
              <p:cNvPr id="28734" name="Line 65"/>
              <p:cNvSpPr>
                <a:spLocks noChangeShapeType="1"/>
              </p:cNvSpPr>
              <p:nvPr/>
            </p:nvSpPr>
            <p:spPr bwMode="auto">
              <a:xfrm>
                <a:off x="4112" y="1792"/>
                <a:ext cx="0" cy="27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lIns="90000" tIns="46800" rIns="90000" bIns="46800" anchor="ctr">
                <a:spAutoFit/>
              </a:bodyPr>
              <a:lstStyle/>
              <a:p>
                <a:endParaRPr lang="ru-RU"/>
              </a:p>
            </p:txBody>
          </p:sp>
          <p:sp>
            <p:nvSpPr>
              <p:cNvPr id="28735" name="Line 66"/>
              <p:cNvSpPr>
                <a:spLocks noChangeShapeType="1"/>
              </p:cNvSpPr>
              <p:nvPr/>
            </p:nvSpPr>
            <p:spPr bwMode="auto">
              <a:xfrm flipV="1">
                <a:off x="3984" y="1216"/>
                <a:ext cx="0" cy="23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0000" tIns="46800" rIns="90000" bIns="46800" anchor="ctr">
                <a:spAutoFit/>
              </a:bodyPr>
              <a:lstStyle/>
              <a:p>
                <a:endParaRPr lang="ru-RU"/>
              </a:p>
            </p:txBody>
          </p:sp>
          <p:sp>
            <p:nvSpPr>
              <p:cNvPr id="28736" name="Freeform 6"/>
              <p:cNvSpPr>
                <a:spLocks/>
              </p:cNvSpPr>
              <p:nvPr/>
            </p:nvSpPr>
            <p:spPr bwMode="auto">
              <a:xfrm>
                <a:off x="711" y="1152"/>
                <a:ext cx="4364" cy="2217"/>
              </a:xfrm>
              <a:custGeom>
                <a:avLst/>
                <a:gdLst>
                  <a:gd name="T0" fmla="*/ 866 w 3368"/>
                  <a:gd name="T1" fmla="*/ 38 h 2025"/>
                  <a:gd name="T2" fmla="*/ 3167 w 3368"/>
                  <a:gd name="T3" fmla="*/ 38 h 2025"/>
                  <a:gd name="T4" fmla="*/ 4022 w 3368"/>
                  <a:gd name="T5" fmla="*/ 104 h 2025"/>
                  <a:gd name="T6" fmla="*/ 4053 w 3368"/>
                  <a:gd name="T7" fmla="*/ 143 h 2025"/>
                  <a:gd name="T8" fmla="*/ 4100 w 3368"/>
                  <a:gd name="T9" fmla="*/ 170 h 2025"/>
                  <a:gd name="T10" fmla="*/ 4224 w 3368"/>
                  <a:gd name="T11" fmla="*/ 446 h 2025"/>
                  <a:gd name="T12" fmla="*/ 4193 w 3368"/>
                  <a:gd name="T13" fmla="*/ 656 h 2025"/>
                  <a:gd name="T14" fmla="*/ 4100 w 3368"/>
                  <a:gd name="T15" fmla="*/ 721 h 2025"/>
                  <a:gd name="T16" fmla="*/ 3416 w 3368"/>
                  <a:gd name="T17" fmla="*/ 892 h 2025"/>
                  <a:gd name="T18" fmla="*/ 3089 w 3368"/>
                  <a:gd name="T19" fmla="*/ 932 h 2025"/>
                  <a:gd name="T20" fmla="*/ 2203 w 3368"/>
                  <a:gd name="T21" fmla="*/ 945 h 2025"/>
                  <a:gd name="T22" fmla="*/ 477 w 3368"/>
                  <a:gd name="T23" fmla="*/ 958 h 2025"/>
                  <a:gd name="T24" fmla="*/ 337 w 3368"/>
                  <a:gd name="T25" fmla="*/ 1011 h 2025"/>
                  <a:gd name="T26" fmla="*/ 135 w 3368"/>
                  <a:gd name="T27" fmla="*/ 1208 h 2025"/>
                  <a:gd name="T28" fmla="*/ 104 w 3368"/>
                  <a:gd name="T29" fmla="*/ 1247 h 2025"/>
                  <a:gd name="T30" fmla="*/ 73 w 3368"/>
                  <a:gd name="T31" fmla="*/ 1286 h 2025"/>
                  <a:gd name="T32" fmla="*/ 104 w 3368"/>
                  <a:gd name="T33" fmla="*/ 1825 h 2025"/>
                  <a:gd name="T34" fmla="*/ 446 w 3368"/>
                  <a:gd name="T35" fmla="*/ 1996 h 2025"/>
                  <a:gd name="T36" fmla="*/ 539 w 3368"/>
                  <a:gd name="T37" fmla="*/ 2035 h 2025"/>
                  <a:gd name="T38" fmla="*/ 1068 w 3368"/>
                  <a:gd name="T39" fmla="*/ 2088 h 2025"/>
                  <a:gd name="T40" fmla="*/ 1472 w 3368"/>
                  <a:gd name="T41" fmla="*/ 2101 h 2025"/>
                  <a:gd name="T42" fmla="*/ 4364 w 3368"/>
                  <a:gd name="T43" fmla="*/ 2180 h 2025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</a:gdLst>
                <a:ahLst/>
                <a:cxnLst>
                  <a:cxn ang="T44">
                    <a:pos x="T0" y="T1"/>
                  </a:cxn>
                  <a:cxn ang="T45">
                    <a:pos x="T2" y="T3"/>
                  </a:cxn>
                  <a:cxn ang="T46">
                    <a:pos x="T4" y="T5"/>
                  </a:cxn>
                  <a:cxn ang="T47">
                    <a:pos x="T6" y="T7"/>
                  </a:cxn>
                  <a:cxn ang="T48">
                    <a:pos x="T8" y="T9"/>
                  </a:cxn>
                  <a:cxn ang="T49">
                    <a:pos x="T10" y="T11"/>
                  </a:cxn>
                  <a:cxn ang="T50">
                    <a:pos x="T12" y="T13"/>
                  </a:cxn>
                  <a:cxn ang="T51">
                    <a:pos x="T14" y="T15"/>
                  </a:cxn>
                  <a:cxn ang="T52">
                    <a:pos x="T16" y="T17"/>
                  </a:cxn>
                  <a:cxn ang="T53">
                    <a:pos x="T18" y="T19"/>
                  </a:cxn>
                  <a:cxn ang="T54">
                    <a:pos x="T20" y="T21"/>
                  </a:cxn>
                  <a:cxn ang="T55">
                    <a:pos x="T22" y="T23"/>
                  </a:cxn>
                  <a:cxn ang="T56">
                    <a:pos x="T24" y="T25"/>
                  </a:cxn>
                  <a:cxn ang="T57">
                    <a:pos x="T26" y="T27"/>
                  </a:cxn>
                  <a:cxn ang="T58">
                    <a:pos x="T28" y="T29"/>
                  </a:cxn>
                  <a:cxn ang="T59">
                    <a:pos x="T30" y="T31"/>
                  </a:cxn>
                  <a:cxn ang="T60">
                    <a:pos x="T32" y="T33"/>
                  </a:cxn>
                  <a:cxn ang="T61">
                    <a:pos x="T34" y="T35"/>
                  </a:cxn>
                  <a:cxn ang="T62">
                    <a:pos x="T36" y="T37"/>
                  </a:cxn>
                  <a:cxn ang="T63">
                    <a:pos x="T38" y="T39"/>
                  </a:cxn>
                  <a:cxn ang="T64">
                    <a:pos x="T40" y="T41"/>
                  </a:cxn>
                  <a:cxn ang="T65">
                    <a:pos x="T42" y="T43"/>
                  </a:cxn>
                </a:cxnLst>
                <a:rect l="0" t="0" r="r" b="b"/>
                <a:pathLst>
                  <a:path w="3368" h="2025">
                    <a:moveTo>
                      <a:pt x="668" y="35"/>
                    </a:moveTo>
                    <a:cubicBezTo>
                      <a:pt x="1260" y="0"/>
                      <a:pt x="1850" y="27"/>
                      <a:pt x="2444" y="35"/>
                    </a:cubicBezTo>
                    <a:cubicBezTo>
                      <a:pt x="2665" y="42"/>
                      <a:pt x="2892" y="24"/>
                      <a:pt x="3104" y="95"/>
                    </a:cubicBezTo>
                    <a:cubicBezTo>
                      <a:pt x="3112" y="107"/>
                      <a:pt x="3118" y="121"/>
                      <a:pt x="3128" y="131"/>
                    </a:cubicBezTo>
                    <a:cubicBezTo>
                      <a:pt x="3138" y="141"/>
                      <a:pt x="3155" y="144"/>
                      <a:pt x="3164" y="155"/>
                    </a:cubicBezTo>
                    <a:cubicBezTo>
                      <a:pt x="3226" y="226"/>
                      <a:pt x="3245" y="317"/>
                      <a:pt x="3260" y="407"/>
                    </a:cubicBezTo>
                    <a:cubicBezTo>
                      <a:pt x="3255" y="471"/>
                      <a:pt x="3272" y="545"/>
                      <a:pt x="3236" y="599"/>
                    </a:cubicBezTo>
                    <a:cubicBezTo>
                      <a:pt x="3210" y="638"/>
                      <a:pt x="3197" y="631"/>
                      <a:pt x="3164" y="659"/>
                    </a:cubicBezTo>
                    <a:cubicBezTo>
                      <a:pt x="3006" y="791"/>
                      <a:pt x="2831" y="778"/>
                      <a:pt x="2636" y="815"/>
                    </a:cubicBezTo>
                    <a:cubicBezTo>
                      <a:pt x="2468" y="846"/>
                      <a:pt x="2607" y="845"/>
                      <a:pt x="2384" y="851"/>
                    </a:cubicBezTo>
                    <a:cubicBezTo>
                      <a:pt x="2156" y="858"/>
                      <a:pt x="1928" y="859"/>
                      <a:pt x="1700" y="863"/>
                    </a:cubicBezTo>
                    <a:cubicBezTo>
                      <a:pt x="1260" y="897"/>
                      <a:pt x="811" y="865"/>
                      <a:pt x="368" y="875"/>
                    </a:cubicBezTo>
                    <a:cubicBezTo>
                      <a:pt x="329" y="888"/>
                      <a:pt x="299" y="910"/>
                      <a:pt x="260" y="923"/>
                    </a:cubicBezTo>
                    <a:cubicBezTo>
                      <a:pt x="195" y="988"/>
                      <a:pt x="153" y="1029"/>
                      <a:pt x="104" y="1103"/>
                    </a:cubicBezTo>
                    <a:cubicBezTo>
                      <a:pt x="96" y="1115"/>
                      <a:pt x="88" y="1127"/>
                      <a:pt x="80" y="1139"/>
                    </a:cubicBezTo>
                    <a:cubicBezTo>
                      <a:pt x="72" y="1151"/>
                      <a:pt x="56" y="1175"/>
                      <a:pt x="56" y="1175"/>
                    </a:cubicBezTo>
                    <a:cubicBezTo>
                      <a:pt x="60" y="1339"/>
                      <a:pt x="0" y="1523"/>
                      <a:pt x="80" y="1667"/>
                    </a:cubicBezTo>
                    <a:cubicBezTo>
                      <a:pt x="141" y="1776"/>
                      <a:pt x="227" y="1794"/>
                      <a:pt x="344" y="1823"/>
                    </a:cubicBezTo>
                    <a:cubicBezTo>
                      <a:pt x="370" y="1830"/>
                      <a:pt x="390" y="1853"/>
                      <a:pt x="416" y="1859"/>
                    </a:cubicBezTo>
                    <a:cubicBezTo>
                      <a:pt x="533" y="1886"/>
                      <a:pt x="704" y="1900"/>
                      <a:pt x="824" y="1907"/>
                    </a:cubicBezTo>
                    <a:cubicBezTo>
                      <a:pt x="928" y="1913"/>
                      <a:pt x="1032" y="1915"/>
                      <a:pt x="1136" y="1919"/>
                    </a:cubicBezTo>
                    <a:cubicBezTo>
                      <a:pt x="1875" y="2025"/>
                      <a:pt x="2621" y="1991"/>
                      <a:pt x="3368" y="1991"/>
                    </a:cubicBezTo>
                  </a:path>
                </a:pathLst>
              </a:custGeom>
              <a:noFill/>
              <a:ln w="127000" cap="flat" cmpd="sng">
                <a:solidFill>
                  <a:srgbClr val="FF33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lIns="90000" tIns="46800" rIns="90000" bIns="46800" anchor="ctr">
                <a:spAutoFit/>
              </a:bodyPr>
              <a:lstStyle/>
              <a:p>
                <a:endParaRPr lang="ru-RU"/>
              </a:p>
            </p:txBody>
          </p:sp>
          <p:sp>
            <p:nvSpPr>
              <p:cNvPr id="28737" name="Text Box 97"/>
              <p:cNvSpPr txBox="1">
                <a:spLocks noChangeArrowheads="1"/>
              </p:cNvSpPr>
              <p:nvPr/>
            </p:nvSpPr>
            <p:spPr bwMode="auto">
              <a:xfrm>
                <a:off x="2551" y="2419"/>
                <a:ext cx="194" cy="2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0000" tIns="46800" rIns="90000" bIns="46800" anchor="ctr">
                <a:spAutoFit/>
              </a:bodyPr>
              <a:lstStyle>
                <a:lvl1pPr algn="ctr"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algn="ctr"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algn="ctr"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algn="ctr"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algn="ctr"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r>
                  <a:rPr lang="ru-RU"/>
                  <a:t>3</a:t>
                </a:r>
              </a:p>
            </p:txBody>
          </p:sp>
          <p:sp>
            <p:nvSpPr>
              <p:cNvPr id="28738" name="Text Box 105"/>
              <p:cNvSpPr txBox="1">
                <a:spLocks noChangeArrowheads="1"/>
              </p:cNvSpPr>
              <p:nvPr/>
            </p:nvSpPr>
            <p:spPr bwMode="auto">
              <a:xfrm>
                <a:off x="4079" y="2475"/>
                <a:ext cx="194" cy="2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0000" tIns="46800" rIns="90000" bIns="46800" anchor="ctr">
                <a:spAutoFit/>
              </a:bodyPr>
              <a:lstStyle>
                <a:lvl1pPr algn="ctr"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algn="ctr"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algn="ctr"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algn="ctr"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algn="ctr"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r>
                  <a:rPr lang="ru-RU"/>
                  <a:t>3</a:t>
                </a:r>
              </a:p>
            </p:txBody>
          </p:sp>
        </p:grpSp>
        <p:grpSp>
          <p:nvGrpSpPr>
            <p:cNvPr id="28681" name="Group 111"/>
            <p:cNvGrpSpPr>
              <a:grpSpLocks/>
            </p:cNvGrpSpPr>
            <p:nvPr/>
          </p:nvGrpSpPr>
          <p:grpSpPr bwMode="auto">
            <a:xfrm>
              <a:off x="5053" y="2747"/>
              <a:ext cx="433" cy="565"/>
              <a:chOff x="5053" y="2747"/>
              <a:chExt cx="433" cy="565"/>
            </a:xfrm>
          </p:grpSpPr>
          <p:sp>
            <p:nvSpPr>
              <p:cNvPr id="28690" name="Text Box 107"/>
              <p:cNvSpPr txBox="1">
                <a:spLocks noChangeArrowheads="1"/>
              </p:cNvSpPr>
              <p:nvPr/>
            </p:nvSpPr>
            <p:spPr bwMode="auto">
              <a:xfrm>
                <a:off x="5059" y="3011"/>
                <a:ext cx="427" cy="2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0000" tIns="46800" rIns="90000" bIns="46800" anchor="ctr">
                <a:spAutoFit/>
              </a:bodyPr>
              <a:lstStyle>
                <a:lvl1pPr algn="ctr"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algn="ctr"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algn="ctr"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algn="ctr"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algn="ctr"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r>
                  <a:rPr lang="ru-RU"/>
                  <a:t>C=O</a:t>
                </a:r>
              </a:p>
            </p:txBody>
          </p:sp>
          <p:sp>
            <p:nvSpPr>
              <p:cNvPr id="28691" name="Line 108"/>
              <p:cNvSpPr>
                <a:spLocks noChangeShapeType="1"/>
              </p:cNvSpPr>
              <p:nvPr/>
            </p:nvSpPr>
            <p:spPr bwMode="auto">
              <a:xfrm flipV="1">
                <a:off x="5064" y="3192"/>
                <a:ext cx="72" cy="12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0000" tIns="46800" rIns="90000" bIns="46800" anchor="ctr">
                <a:spAutoFit/>
              </a:bodyPr>
              <a:lstStyle/>
              <a:p>
                <a:endParaRPr lang="ru-RU"/>
              </a:p>
            </p:txBody>
          </p:sp>
          <p:sp>
            <p:nvSpPr>
              <p:cNvPr id="28692" name="Line 109"/>
              <p:cNvSpPr>
                <a:spLocks noChangeShapeType="1"/>
              </p:cNvSpPr>
              <p:nvPr/>
            </p:nvSpPr>
            <p:spPr bwMode="auto">
              <a:xfrm flipV="1">
                <a:off x="5168" y="2936"/>
                <a:ext cx="0" cy="1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0000" tIns="46800" rIns="90000" bIns="46800" anchor="ctr">
                <a:spAutoFit/>
              </a:bodyPr>
              <a:lstStyle/>
              <a:p>
                <a:endParaRPr lang="ru-RU"/>
              </a:p>
            </p:txBody>
          </p:sp>
          <p:sp>
            <p:nvSpPr>
              <p:cNvPr id="28693" name="Text Box 110"/>
              <p:cNvSpPr txBox="1">
                <a:spLocks noChangeArrowheads="1"/>
              </p:cNvSpPr>
              <p:nvPr/>
            </p:nvSpPr>
            <p:spPr bwMode="auto">
              <a:xfrm>
                <a:off x="5053" y="2747"/>
                <a:ext cx="230" cy="2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0000" tIns="46800" rIns="90000" bIns="46800" anchor="ctr">
                <a:spAutoFit/>
              </a:bodyPr>
              <a:lstStyle>
                <a:lvl1pPr algn="ctr"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algn="ctr"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algn="ctr"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algn="ctr"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algn="ctr"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r>
                  <a:rPr lang="ru-RU">
                    <a:solidFill>
                      <a:schemeClr val="accent1"/>
                    </a:solidFill>
                  </a:rPr>
                  <a:t>O</a:t>
                </a:r>
                <a:endParaRPr lang="ru-RU"/>
              </a:p>
            </p:txBody>
          </p:sp>
        </p:grpSp>
        <p:sp>
          <p:nvSpPr>
            <p:cNvPr id="28682" name="Line 112"/>
            <p:cNvSpPr>
              <a:spLocks noChangeShapeType="1"/>
            </p:cNvSpPr>
            <p:nvPr/>
          </p:nvSpPr>
          <p:spPr bwMode="auto">
            <a:xfrm>
              <a:off x="4760" y="1952"/>
              <a:ext cx="112" cy="10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000" tIns="46800" rIns="90000" bIns="46800" anchor="ctr">
              <a:spAutoFit/>
            </a:bodyPr>
            <a:lstStyle/>
            <a:p>
              <a:endParaRPr lang="ru-RU"/>
            </a:p>
          </p:txBody>
        </p:sp>
        <p:sp>
          <p:nvSpPr>
            <p:cNvPr id="28683" name="Text Box 113"/>
            <p:cNvSpPr txBox="1">
              <a:spLocks noChangeArrowheads="1"/>
            </p:cNvSpPr>
            <p:nvPr/>
          </p:nvSpPr>
          <p:spPr bwMode="auto">
            <a:xfrm>
              <a:off x="4818" y="1963"/>
              <a:ext cx="558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000" tIns="46800" rIns="90000" bIns="46800" anchor="ctr">
              <a:spAutoFit/>
            </a:bodyPr>
            <a:lstStyle>
              <a:lvl1pPr algn="ctr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algn="ctr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algn="ctr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algn="ctr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algn="ctr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ru-RU"/>
                <a:t>C-NH</a:t>
              </a:r>
              <a:r>
                <a:rPr lang="ru-RU" baseline="-25000"/>
                <a:t>2</a:t>
              </a:r>
              <a:endParaRPr lang="ru-RU"/>
            </a:p>
          </p:txBody>
        </p:sp>
        <p:sp>
          <p:nvSpPr>
            <p:cNvPr id="28684" name="Line 114"/>
            <p:cNvSpPr>
              <a:spLocks noChangeShapeType="1"/>
            </p:cNvSpPr>
            <p:nvPr/>
          </p:nvSpPr>
          <p:spPr bwMode="auto">
            <a:xfrm>
              <a:off x="4952" y="2176"/>
              <a:ext cx="120" cy="12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000" tIns="46800" rIns="90000" bIns="46800" anchor="ctr">
              <a:spAutoFit/>
            </a:bodyPr>
            <a:lstStyle/>
            <a:p>
              <a:endParaRPr lang="ru-RU"/>
            </a:p>
          </p:txBody>
        </p:sp>
        <p:sp>
          <p:nvSpPr>
            <p:cNvPr id="28685" name="Text Box 115"/>
            <p:cNvSpPr txBox="1">
              <a:spLocks noChangeArrowheads="1"/>
            </p:cNvSpPr>
            <p:nvPr/>
          </p:nvSpPr>
          <p:spPr bwMode="auto">
            <a:xfrm>
              <a:off x="5041" y="2227"/>
              <a:ext cx="398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000" tIns="46800" rIns="90000" bIns="46800" anchor="ctr">
              <a:spAutoFit/>
            </a:bodyPr>
            <a:lstStyle>
              <a:lvl1pPr algn="ctr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algn="ctr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algn="ctr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algn="ctr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algn="ctr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ru-RU">
                  <a:solidFill>
                    <a:srgbClr val="FF3300"/>
                  </a:solidFill>
                </a:rPr>
                <a:t>NH</a:t>
              </a:r>
              <a:r>
                <a:rPr lang="ru-RU" baseline="-25000">
                  <a:solidFill>
                    <a:srgbClr val="FF3300"/>
                  </a:solidFill>
                </a:rPr>
                <a:t>2</a:t>
              </a:r>
              <a:endParaRPr lang="ru-RU"/>
            </a:p>
          </p:txBody>
        </p:sp>
        <p:sp>
          <p:nvSpPr>
            <p:cNvPr id="28686" name="Line 116"/>
            <p:cNvSpPr>
              <a:spLocks noChangeShapeType="1"/>
            </p:cNvSpPr>
            <p:nvPr/>
          </p:nvSpPr>
          <p:spPr bwMode="auto">
            <a:xfrm>
              <a:off x="4984" y="2152"/>
              <a:ext cx="120" cy="12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000" tIns="46800" rIns="90000" bIns="46800" anchor="ctr">
              <a:spAutoFit/>
            </a:bodyPr>
            <a:lstStyle/>
            <a:p>
              <a:endParaRPr lang="ru-RU"/>
            </a:p>
          </p:txBody>
        </p:sp>
        <p:sp>
          <p:nvSpPr>
            <p:cNvPr id="28687" name="Oval 117"/>
            <p:cNvSpPr>
              <a:spLocks noChangeArrowheads="1"/>
            </p:cNvSpPr>
            <p:nvPr/>
          </p:nvSpPr>
          <p:spPr bwMode="auto">
            <a:xfrm>
              <a:off x="4850" y="2774"/>
              <a:ext cx="163" cy="160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8000" tIns="46800" rIns="90000" bIns="154800" anchor="ctr"/>
            <a:lstStyle>
              <a:lvl1pPr algn="ctr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algn="ctr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algn="ctr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algn="ctr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algn="ctr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ru-RU" sz="3200" b="1">
                  <a:solidFill>
                    <a:schemeClr val="accent1"/>
                  </a:solidFill>
                </a:rPr>
                <a:t>-</a:t>
              </a:r>
              <a:endParaRPr lang="ru-RU"/>
            </a:p>
          </p:txBody>
        </p:sp>
        <p:sp>
          <p:nvSpPr>
            <p:cNvPr id="28688" name="Oval 118"/>
            <p:cNvSpPr>
              <a:spLocks noChangeArrowheads="1"/>
            </p:cNvSpPr>
            <p:nvPr/>
          </p:nvSpPr>
          <p:spPr bwMode="auto">
            <a:xfrm>
              <a:off x="4850" y="2334"/>
              <a:ext cx="163" cy="160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8000" tIns="46800" rIns="90000" bIns="46800" anchor="ctr"/>
            <a:lstStyle>
              <a:lvl1pPr algn="ctr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algn="ctr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algn="ctr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algn="ctr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algn="ctr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ru-RU" sz="2400" b="1">
                  <a:solidFill>
                    <a:srgbClr val="FF3300"/>
                  </a:solidFill>
                </a:rPr>
                <a:t>+</a:t>
              </a:r>
              <a:endParaRPr lang="ru-RU"/>
            </a:p>
          </p:txBody>
        </p:sp>
        <p:sp>
          <p:nvSpPr>
            <p:cNvPr id="28689" name="Text Box 120"/>
            <p:cNvSpPr txBox="1">
              <a:spLocks noChangeArrowheads="1"/>
            </p:cNvSpPr>
            <p:nvPr/>
          </p:nvSpPr>
          <p:spPr bwMode="auto">
            <a:xfrm>
              <a:off x="5087" y="2483"/>
              <a:ext cx="194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000" tIns="46800" rIns="90000" bIns="46800" anchor="ctr">
              <a:spAutoFit/>
            </a:bodyPr>
            <a:lstStyle>
              <a:lvl1pPr algn="ctr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algn="ctr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algn="ctr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algn="ctr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algn="ctr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ru-RU"/>
                <a:t>2</a:t>
              </a:r>
            </a:p>
          </p:txBody>
        </p:sp>
      </p:grpSp>
      <p:sp>
        <p:nvSpPr>
          <p:cNvPr id="28676" name="Text Box 125"/>
          <p:cNvSpPr txBox="1">
            <a:spLocks noChangeArrowheads="1"/>
          </p:cNvSpPr>
          <p:nvPr/>
        </p:nvSpPr>
        <p:spPr bwMode="auto">
          <a:xfrm>
            <a:off x="997635" y="1683675"/>
            <a:ext cx="7297751" cy="5254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0000" tIns="46800" rIns="90000" bIns="46800" anchor="ctr">
            <a:spAutoFit/>
          </a:bodyPr>
          <a:lstStyle>
            <a:lvl1pPr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/>
            <a:r>
              <a:rPr lang="ru-RU" sz="2800" b="1" dirty="0"/>
              <a:t>1. </a:t>
            </a:r>
            <a:r>
              <a:rPr lang="ru-RU" sz="2800" b="1" dirty="0" smtClean="0"/>
              <a:t>Водородная	2</a:t>
            </a:r>
            <a:r>
              <a:rPr lang="ru-RU" sz="2800" b="1" dirty="0"/>
              <a:t>. </a:t>
            </a:r>
            <a:r>
              <a:rPr lang="ru-RU" sz="2800" b="1" dirty="0" smtClean="0"/>
              <a:t>Ионная</a:t>
            </a:r>
            <a:r>
              <a:rPr lang="ru-RU" sz="2800" b="1" dirty="0"/>
              <a:t>	</a:t>
            </a:r>
            <a:r>
              <a:rPr lang="ru-RU" sz="2800" b="1" dirty="0" smtClean="0"/>
              <a:t>  3</a:t>
            </a:r>
            <a:r>
              <a:rPr lang="ru-RU" sz="2800" b="1" dirty="0"/>
              <a:t>. Неполярная</a:t>
            </a:r>
            <a:r>
              <a:rPr lang="ru-RU" sz="2800" dirty="0"/>
              <a:t> </a:t>
            </a:r>
          </a:p>
        </p:txBody>
      </p:sp>
    </p:spTree>
  </p:cSld>
  <p:clrMapOvr>
    <a:masterClrMapping/>
  </p:clrMapOvr>
  <p:transition spd="slow">
    <p:zoom/>
  </p:transition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ext Box 2"/>
          <p:cNvSpPr txBox="1">
            <a:spLocks noChangeArrowheads="1"/>
          </p:cNvSpPr>
          <p:nvPr/>
        </p:nvSpPr>
        <p:spPr bwMode="auto">
          <a:xfrm>
            <a:off x="682458" y="235363"/>
            <a:ext cx="8093051" cy="55729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0000" tIns="46800" rIns="90000" bIns="46800" anchor="ctr">
            <a:spAutoFit/>
          </a:bodyPr>
          <a:lstStyle>
            <a:lvl1pPr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ru-RU" sz="3600" b="1" dirty="0"/>
              <a:t>Форма белковой молекулы – </a:t>
            </a:r>
          </a:p>
          <a:p>
            <a:r>
              <a:rPr lang="ru-RU" sz="3600" b="1" dirty="0"/>
              <a:t>ассиметрична</a:t>
            </a:r>
            <a:endParaRPr lang="ru-RU" sz="4000" dirty="0"/>
          </a:p>
          <a:p>
            <a:pPr algn="l"/>
            <a:endParaRPr lang="ru-RU" sz="2800" dirty="0"/>
          </a:p>
          <a:p>
            <a:pPr algn="just"/>
            <a:r>
              <a:rPr lang="ru-RU" sz="3200" dirty="0"/>
              <a:t>1. </a:t>
            </a:r>
            <a:r>
              <a:rPr lang="ru-RU" sz="3200" b="1" dirty="0">
                <a:solidFill>
                  <a:srgbClr val="FF0000"/>
                </a:solidFill>
              </a:rPr>
              <a:t>Глобулярная </a:t>
            </a:r>
            <a:r>
              <a:rPr lang="ru-RU" sz="3200" dirty="0"/>
              <a:t>- близкая к шарообразной, является динамичной и под влиянием ряда факторов, например, рН, температуры или ионной силы раствора может изменяться.</a:t>
            </a:r>
          </a:p>
          <a:p>
            <a:pPr algn="l"/>
            <a:endParaRPr lang="ru-RU" sz="3200" dirty="0"/>
          </a:p>
          <a:p>
            <a:pPr algn="just"/>
            <a:r>
              <a:rPr lang="ru-RU" sz="3200" dirty="0"/>
              <a:t>2. </a:t>
            </a:r>
            <a:r>
              <a:rPr lang="ru-RU" sz="3200" b="1" dirty="0">
                <a:solidFill>
                  <a:srgbClr val="FF0000"/>
                </a:solidFill>
              </a:rPr>
              <a:t>Фибриллярная</a:t>
            </a:r>
            <a:r>
              <a:rPr lang="ru-RU" sz="3200" dirty="0"/>
              <a:t>  - близкая к нитевидной структуре и состоит как правило из нескольких полипептидных цепей</a:t>
            </a:r>
          </a:p>
        </p:txBody>
      </p:sp>
    </p:spTree>
    <p:extLst>
      <p:ext uri="{BB962C8B-B14F-4D97-AF65-F5344CB8AC3E}">
        <p14:creationId xmlns:p14="http://schemas.microsoft.com/office/powerpoint/2010/main" val="1821109649"/>
      </p:ext>
    </p:extLst>
  </p:cSld>
  <p:clrMapOvr>
    <a:masterClrMapping/>
  </p:clrMapOvr>
  <p:transition spd="slow">
    <p:blinds dir="vert"/>
  </p:transition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ext Box 2"/>
          <p:cNvSpPr txBox="1">
            <a:spLocks noChangeArrowheads="1"/>
          </p:cNvSpPr>
          <p:nvPr/>
        </p:nvSpPr>
        <p:spPr bwMode="auto">
          <a:xfrm>
            <a:off x="401638" y="269407"/>
            <a:ext cx="8634412" cy="63116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ctr">
            <a:spAutoFit/>
          </a:bodyPr>
          <a:lstStyle>
            <a:lvl1pPr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/>
            <a:r>
              <a:rPr lang="ru-RU" sz="3600" b="1" dirty="0"/>
              <a:t>         </a:t>
            </a:r>
            <a:r>
              <a:rPr lang="ru-RU" sz="3600" b="1" dirty="0" err="1"/>
              <a:t>Физико</a:t>
            </a:r>
            <a:r>
              <a:rPr lang="ru-RU" sz="3600" b="1" dirty="0"/>
              <a:t> - хим. </a:t>
            </a:r>
            <a:r>
              <a:rPr lang="ru-RU" sz="3600" b="1" dirty="0" err="1"/>
              <a:t>св-ва</a:t>
            </a:r>
            <a:r>
              <a:rPr lang="ru-RU" sz="3600" b="1" dirty="0"/>
              <a:t> белков:</a:t>
            </a:r>
          </a:p>
          <a:p>
            <a:pPr algn="l"/>
            <a:r>
              <a:rPr lang="ru-RU" sz="3200" dirty="0"/>
              <a:t>1.</a:t>
            </a:r>
            <a:r>
              <a:rPr lang="ru-RU" sz="3200" b="1" dirty="0"/>
              <a:t> </a:t>
            </a:r>
            <a:r>
              <a:rPr lang="ru-RU" sz="3200" dirty="0"/>
              <a:t>Они </a:t>
            </a:r>
            <a:r>
              <a:rPr lang="ru-RU" sz="3200" dirty="0" err="1"/>
              <a:t>высокомолекул</a:t>
            </a:r>
            <a:r>
              <a:rPr lang="ru-RU" sz="3200" dirty="0"/>
              <a:t>. соединения.</a:t>
            </a:r>
          </a:p>
          <a:p>
            <a:pPr algn="l"/>
            <a:r>
              <a:rPr lang="ru-RU" sz="3200" dirty="0"/>
              <a:t>2. При растворении в воде образуют </a:t>
            </a:r>
            <a:r>
              <a:rPr lang="ru-RU" sz="3200" b="1" dirty="0" smtClean="0"/>
              <a:t>гидрофильные коллоиды</a:t>
            </a:r>
            <a:r>
              <a:rPr lang="ru-RU" sz="3200" b="1" dirty="0"/>
              <a:t>.</a:t>
            </a:r>
          </a:p>
          <a:p>
            <a:pPr algn="l"/>
            <a:r>
              <a:rPr lang="ru-RU" sz="3200" dirty="0"/>
              <a:t>3. За счет диссоциации групп -СООН и - </a:t>
            </a:r>
            <a:r>
              <a:rPr lang="en-US" sz="3200" dirty="0"/>
              <a:t>N</a:t>
            </a:r>
            <a:r>
              <a:rPr lang="ru-RU" sz="3200" dirty="0"/>
              <a:t>Н</a:t>
            </a:r>
            <a:r>
              <a:rPr lang="ru-RU" sz="3200" baseline="-25000" dirty="0"/>
              <a:t>2</a:t>
            </a:r>
            <a:r>
              <a:rPr lang="ru-RU" sz="3200" dirty="0"/>
              <a:t> в р-ре</a:t>
            </a:r>
            <a:r>
              <a:rPr lang="ru-RU" sz="3200" b="1" dirty="0"/>
              <a:t> </a:t>
            </a:r>
            <a:r>
              <a:rPr lang="ru-RU" sz="3200" dirty="0" smtClean="0"/>
              <a:t>возникают </a:t>
            </a:r>
            <a:r>
              <a:rPr lang="ru-RU" sz="3200" dirty="0"/>
              <a:t>кислотно- щелочные </a:t>
            </a:r>
            <a:r>
              <a:rPr lang="ru-RU" sz="3200" dirty="0" err="1"/>
              <a:t>св-ва</a:t>
            </a:r>
            <a:r>
              <a:rPr lang="ru-RU" sz="3200" dirty="0"/>
              <a:t> и </a:t>
            </a:r>
            <a:r>
              <a:rPr lang="ru-RU" sz="3200" dirty="0" smtClean="0"/>
              <a:t>электрический </a:t>
            </a:r>
            <a:r>
              <a:rPr lang="ru-RU" sz="3200" dirty="0"/>
              <a:t>заряд.</a:t>
            </a:r>
          </a:p>
          <a:p>
            <a:pPr algn="l"/>
            <a:r>
              <a:rPr lang="ru-RU" sz="2800" b="1" dirty="0" smtClean="0"/>
              <a:t>«</a:t>
            </a:r>
            <a:r>
              <a:rPr lang="ru-RU" sz="2800" b="1" dirty="0"/>
              <a:t>Кислые» белки</a:t>
            </a:r>
            <a:r>
              <a:rPr lang="ru-RU" sz="2800" dirty="0"/>
              <a:t> сод. больше -СООН групп, в р-ре</a:t>
            </a:r>
          </a:p>
          <a:p>
            <a:pPr algn="l"/>
            <a:r>
              <a:rPr lang="ru-RU" sz="2800" dirty="0"/>
              <a:t>проявляют </a:t>
            </a:r>
            <a:r>
              <a:rPr lang="ru-RU" sz="2800" dirty="0" err="1"/>
              <a:t>св-ва</a:t>
            </a:r>
            <a:r>
              <a:rPr lang="ru-RU" sz="2800" dirty="0"/>
              <a:t> слабой к-ты и при рН=7 несут отриц. заряд по схеме:                                 Например: 		</a:t>
            </a:r>
          </a:p>
          <a:p>
            <a:pPr algn="l"/>
            <a:r>
              <a:rPr lang="ru-RU" sz="2800" dirty="0"/>
              <a:t>          СОО </a:t>
            </a:r>
            <a:r>
              <a:rPr lang="ru-RU" sz="2800" baseline="30000" dirty="0" smtClean="0"/>
              <a:t>-		</a:t>
            </a:r>
            <a:r>
              <a:rPr lang="ru-RU" sz="2800" dirty="0"/>
              <a:t> </a:t>
            </a:r>
            <a:r>
              <a:rPr lang="ru-RU" sz="2800" dirty="0" smtClean="0"/>
              <a:t>		альбумины </a:t>
            </a:r>
            <a:r>
              <a:rPr lang="ru-RU" sz="2800" dirty="0"/>
              <a:t>и глобулины</a:t>
            </a:r>
          </a:p>
          <a:p>
            <a:pPr algn="l"/>
            <a:r>
              <a:rPr lang="ru-RU" sz="2800" dirty="0"/>
              <a:t>R        СОО </a:t>
            </a:r>
            <a:r>
              <a:rPr lang="ru-RU" sz="2800" baseline="30000" dirty="0"/>
              <a:t>-</a:t>
            </a:r>
            <a:r>
              <a:rPr lang="ru-RU" sz="2800" dirty="0"/>
              <a:t> </a:t>
            </a:r>
          </a:p>
          <a:p>
            <a:pPr algn="l"/>
            <a:r>
              <a:rPr lang="ru-RU" sz="2800" dirty="0"/>
              <a:t>           NН</a:t>
            </a:r>
            <a:r>
              <a:rPr lang="ru-RU" sz="2800" baseline="-25000" dirty="0"/>
              <a:t>3</a:t>
            </a:r>
            <a:r>
              <a:rPr lang="ru-RU" sz="2800" baseline="30000" dirty="0"/>
              <a:t>+</a:t>
            </a:r>
            <a:r>
              <a:rPr lang="ru-RU" sz="3600" b="1" dirty="0"/>
              <a:t>   </a:t>
            </a:r>
          </a:p>
        </p:txBody>
      </p:sp>
      <p:sp>
        <p:nvSpPr>
          <p:cNvPr id="30723" name="Line 3"/>
          <p:cNvSpPr>
            <a:spLocks noChangeShapeType="1"/>
          </p:cNvSpPr>
          <p:nvPr/>
        </p:nvSpPr>
        <p:spPr bwMode="auto">
          <a:xfrm flipV="1">
            <a:off x="800100" y="5522913"/>
            <a:ext cx="3810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 anchor="ctr"/>
          <a:lstStyle/>
          <a:p>
            <a:endParaRPr lang="ru-RU"/>
          </a:p>
        </p:txBody>
      </p:sp>
      <p:sp>
        <p:nvSpPr>
          <p:cNvPr id="30724" name="Line 6"/>
          <p:cNvSpPr>
            <a:spLocks noChangeShapeType="1"/>
          </p:cNvSpPr>
          <p:nvPr/>
        </p:nvSpPr>
        <p:spPr bwMode="auto">
          <a:xfrm>
            <a:off x="815975" y="5915025"/>
            <a:ext cx="5715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 anchor="ctr"/>
          <a:lstStyle/>
          <a:p>
            <a:endParaRPr lang="ru-RU"/>
          </a:p>
        </p:txBody>
      </p:sp>
      <p:sp>
        <p:nvSpPr>
          <p:cNvPr id="30725" name="Line 7"/>
          <p:cNvSpPr>
            <a:spLocks noChangeShapeType="1"/>
          </p:cNvSpPr>
          <p:nvPr/>
        </p:nvSpPr>
        <p:spPr bwMode="auto">
          <a:xfrm>
            <a:off x="800100" y="6078538"/>
            <a:ext cx="419100" cy="1905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 anchor="ctr"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07944632"/>
      </p:ext>
    </p:extLst>
  </p:cSld>
  <p:clrMapOvr>
    <a:masterClrMapping/>
  </p:clrMapOvr>
  <p:transition spd="slow">
    <p:blinds dir="vert"/>
  </p:transition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ext Box 2"/>
          <p:cNvSpPr txBox="1">
            <a:spLocks noChangeArrowheads="1"/>
          </p:cNvSpPr>
          <p:nvPr/>
        </p:nvSpPr>
        <p:spPr bwMode="auto">
          <a:xfrm>
            <a:off x="314544" y="349657"/>
            <a:ext cx="8665685" cy="612693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0000" tIns="46800" rIns="90000" bIns="46800" anchor="ctr">
            <a:spAutoFit/>
          </a:bodyPr>
          <a:lstStyle>
            <a:lvl1pPr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/>
            <a:r>
              <a:rPr lang="ru-RU" sz="2800" b="1" dirty="0"/>
              <a:t>« Щелочные» белки</a:t>
            </a:r>
            <a:r>
              <a:rPr lang="ru-RU" sz="2800" dirty="0"/>
              <a:t> содержат больше </a:t>
            </a:r>
            <a:r>
              <a:rPr lang="en-US" sz="2800" dirty="0"/>
              <a:t>N</a:t>
            </a:r>
            <a:r>
              <a:rPr lang="ru-RU" sz="2800" dirty="0"/>
              <a:t>Н</a:t>
            </a:r>
            <a:r>
              <a:rPr lang="ru-RU" sz="2800" baseline="-25000" dirty="0"/>
              <a:t>2</a:t>
            </a:r>
            <a:r>
              <a:rPr lang="ru-RU" sz="2800" dirty="0"/>
              <a:t> групп</a:t>
            </a:r>
            <a:r>
              <a:rPr lang="ru-RU" sz="2800" dirty="0" smtClean="0"/>
              <a:t>, в </a:t>
            </a:r>
            <a:endParaRPr lang="ru-RU" sz="2800" dirty="0"/>
          </a:p>
          <a:p>
            <a:pPr algn="l"/>
            <a:r>
              <a:rPr lang="ru-RU" sz="2800" dirty="0"/>
              <a:t>р-ре обладают свойствами слабого основания и при рН =7 </a:t>
            </a:r>
            <a:r>
              <a:rPr lang="ru-RU" sz="2800" dirty="0" smtClean="0"/>
              <a:t>несут </a:t>
            </a:r>
            <a:r>
              <a:rPr lang="ru-RU" sz="2800" dirty="0"/>
              <a:t>положит. заряд   по схеме:  </a:t>
            </a:r>
            <a:r>
              <a:rPr lang="ru-RU" sz="2800" dirty="0" smtClean="0"/>
              <a:t>   </a:t>
            </a:r>
            <a:r>
              <a:rPr lang="ru-RU" sz="2800" dirty="0"/>
              <a:t>Например:</a:t>
            </a:r>
          </a:p>
          <a:p>
            <a:pPr algn="l"/>
            <a:r>
              <a:rPr lang="ru-RU" sz="2800" dirty="0"/>
              <a:t>	СОО </a:t>
            </a:r>
            <a:r>
              <a:rPr lang="ru-RU" sz="2800" baseline="30000" dirty="0"/>
              <a:t>-			</a:t>
            </a:r>
            <a:r>
              <a:rPr lang="ru-RU" sz="2800" dirty="0" smtClean="0"/>
              <a:t>протамины </a:t>
            </a:r>
            <a:r>
              <a:rPr lang="ru-RU" sz="2800" dirty="0"/>
              <a:t>и гистоны</a:t>
            </a:r>
          </a:p>
          <a:p>
            <a:pPr algn="l"/>
            <a:r>
              <a:rPr lang="ru-RU" sz="2800" dirty="0"/>
              <a:t>R        </a:t>
            </a:r>
            <a:r>
              <a:rPr lang="en-US" sz="2800" dirty="0"/>
              <a:t>N</a:t>
            </a:r>
            <a:r>
              <a:rPr lang="ru-RU" sz="2800" dirty="0"/>
              <a:t>Н</a:t>
            </a:r>
            <a:r>
              <a:rPr lang="ru-RU" sz="2800" baseline="-25000" dirty="0"/>
              <a:t>3</a:t>
            </a:r>
            <a:r>
              <a:rPr lang="ru-RU" sz="2800" baseline="30000" dirty="0"/>
              <a:t>+</a:t>
            </a:r>
            <a:endParaRPr lang="ru-RU" sz="2800" baseline="-25000" dirty="0"/>
          </a:p>
          <a:p>
            <a:pPr algn="l"/>
            <a:r>
              <a:rPr lang="ru-RU" sz="2800" baseline="-25000" dirty="0"/>
              <a:t>	 </a:t>
            </a:r>
            <a:r>
              <a:rPr lang="en-US" sz="2800" dirty="0"/>
              <a:t>N</a:t>
            </a:r>
            <a:r>
              <a:rPr lang="ru-RU" sz="2800" dirty="0"/>
              <a:t>Н</a:t>
            </a:r>
            <a:r>
              <a:rPr lang="ru-RU" sz="2800" baseline="-25000" dirty="0"/>
              <a:t>3</a:t>
            </a:r>
            <a:r>
              <a:rPr lang="ru-RU" sz="2800" baseline="30000" dirty="0"/>
              <a:t>+</a:t>
            </a:r>
          </a:p>
          <a:p>
            <a:pPr algn="just"/>
            <a:r>
              <a:rPr lang="ru-RU" sz="2800" dirty="0"/>
              <a:t>Наличие заряда используют для разделения смеси </a:t>
            </a:r>
            <a:r>
              <a:rPr lang="ru-RU" sz="2800" dirty="0" smtClean="0"/>
              <a:t>белков на </a:t>
            </a:r>
            <a:r>
              <a:rPr lang="ru-RU" sz="2800" dirty="0"/>
              <a:t>фракции методом </a:t>
            </a:r>
            <a:r>
              <a:rPr lang="ru-RU" sz="2800" b="1" dirty="0">
                <a:solidFill>
                  <a:srgbClr val="FF0000"/>
                </a:solidFill>
              </a:rPr>
              <a:t>электрофореза </a:t>
            </a:r>
          </a:p>
          <a:p>
            <a:pPr algn="just"/>
            <a:r>
              <a:rPr lang="ru-RU" sz="2800" dirty="0">
                <a:solidFill>
                  <a:srgbClr val="FF0000"/>
                </a:solidFill>
              </a:rPr>
              <a:t>При изменении рН</a:t>
            </a:r>
            <a:r>
              <a:rPr lang="ru-RU" sz="2800" dirty="0"/>
              <a:t>, при подкислении - у «кислых» белков </a:t>
            </a:r>
            <a:r>
              <a:rPr lang="ru-RU" sz="2800" dirty="0" smtClean="0"/>
              <a:t>уменьш</a:t>
            </a:r>
            <a:r>
              <a:rPr lang="ru-RU" sz="2800" dirty="0"/>
              <a:t>. отриц. заряд до «0», а затем увеличивается  </a:t>
            </a:r>
            <a:r>
              <a:rPr lang="ru-RU" sz="2800" dirty="0" err="1"/>
              <a:t>полож</a:t>
            </a:r>
            <a:r>
              <a:rPr lang="ru-RU" sz="2800" dirty="0" smtClean="0"/>
              <a:t>. заряд </a:t>
            </a:r>
            <a:r>
              <a:rPr lang="ru-RU" sz="2800" dirty="0"/>
              <a:t>по схеме:</a:t>
            </a:r>
          </a:p>
          <a:p>
            <a:pPr algn="l"/>
            <a:r>
              <a:rPr lang="ru-RU" sz="2800" dirty="0"/>
              <a:t>рН        1………………. 7 …………………..14</a:t>
            </a:r>
          </a:p>
          <a:p>
            <a:pPr algn="l"/>
            <a:r>
              <a:rPr lang="ru-RU" sz="2800" dirty="0"/>
              <a:t>             +………...0…… - ……………………</a:t>
            </a:r>
          </a:p>
          <a:p>
            <a:pPr algn="l"/>
            <a:r>
              <a:rPr lang="ru-RU" sz="2800" dirty="0"/>
              <a:t>При подщелачивании у белков растет отриц. заряд.</a:t>
            </a:r>
            <a:endParaRPr lang="ru-RU" sz="2800" baseline="-25000" dirty="0"/>
          </a:p>
        </p:txBody>
      </p:sp>
      <p:sp>
        <p:nvSpPr>
          <p:cNvPr id="31747" name="Line 4"/>
          <p:cNvSpPr>
            <a:spLocks noChangeShapeType="1"/>
          </p:cNvSpPr>
          <p:nvPr/>
        </p:nvSpPr>
        <p:spPr bwMode="auto">
          <a:xfrm>
            <a:off x="666750" y="2365873"/>
            <a:ext cx="6477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 anchor="ctr"/>
          <a:lstStyle/>
          <a:p>
            <a:endParaRPr lang="ru-RU"/>
          </a:p>
        </p:txBody>
      </p:sp>
      <p:sp>
        <p:nvSpPr>
          <p:cNvPr id="31748" name="Line 6"/>
          <p:cNvSpPr>
            <a:spLocks noChangeShapeType="1"/>
          </p:cNvSpPr>
          <p:nvPr/>
        </p:nvSpPr>
        <p:spPr bwMode="auto">
          <a:xfrm flipV="1">
            <a:off x="685089" y="1914338"/>
            <a:ext cx="552450" cy="2667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 anchor="ctr"/>
          <a:lstStyle/>
          <a:p>
            <a:endParaRPr lang="ru-RU"/>
          </a:p>
        </p:txBody>
      </p:sp>
      <p:sp>
        <p:nvSpPr>
          <p:cNvPr id="31749" name="Line 7"/>
          <p:cNvSpPr>
            <a:spLocks noChangeShapeType="1"/>
          </p:cNvSpPr>
          <p:nvPr/>
        </p:nvSpPr>
        <p:spPr bwMode="auto">
          <a:xfrm>
            <a:off x="666750" y="2522727"/>
            <a:ext cx="647700" cy="2667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 anchor="ctr"/>
          <a:lstStyle/>
          <a:p>
            <a:endParaRPr lang="ru-RU"/>
          </a:p>
        </p:txBody>
      </p:sp>
      <p:sp>
        <p:nvSpPr>
          <p:cNvPr id="31750" name="Line 13"/>
          <p:cNvSpPr>
            <a:spLocks noChangeShapeType="1"/>
          </p:cNvSpPr>
          <p:nvPr/>
        </p:nvSpPr>
        <p:spPr bwMode="auto">
          <a:xfrm>
            <a:off x="7089727" y="5734619"/>
            <a:ext cx="2857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 anchor="ctr"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20615228"/>
      </p:ext>
    </p:extLst>
  </p:cSld>
  <p:clrMapOvr>
    <a:masterClrMapping/>
  </p:clrMapOvr>
  <p:transition spd="slow">
    <p:blinds dir="vert"/>
  </p:transition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ext Box 2"/>
          <p:cNvSpPr txBox="1">
            <a:spLocks noChangeArrowheads="1"/>
          </p:cNvSpPr>
          <p:nvPr/>
        </p:nvSpPr>
        <p:spPr bwMode="auto">
          <a:xfrm>
            <a:off x="452438" y="454235"/>
            <a:ext cx="8268481" cy="55113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0000" tIns="46800" rIns="90000" bIns="46800" anchor="ctr">
            <a:spAutoFit/>
          </a:bodyPr>
          <a:lstStyle>
            <a:lvl1pPr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/>
            <a:r>
              <a:rPr lang="ru-RU" sz="2800" dirty="0"/>
              <a:t>У «щелочных» белков при подкислении - растет</a:t>
            </a:r>
          </a:p>
          <a:p>
            <a:pPr algn="l"/>
            <a:r>
              <a:rPr lang="ru-RU" sz="2800" dirty="0" err="1"/>
              <a:t>полож</a:t>
            </a:r>
            <a:r>
              <a:rPr lang="ru-RU" sz="2800" dirty="0"/>
              <a:t>. заряд, а при подщелачивании - </a:t>
            </a:r>
            <a:r>
              <a:rPr lang="ru-RU" sz="2800" dirty="0" err="1"/>
              <a:t>полож</a:t>
            </a:r>
            <a:r>
              <a:rPr lang="ru-RU" sz="2800" dirty="0"/>
              <a:t>. заряд </a:t>
            </a:r>
          </a:p>
          <a:p>
            <a:pPr algn="l"/>
            <a:r>
              <a:rPr lang="ru-RU" sz="2800" dirty="0"/>
              <a:t>уменьшается до 0, а затем растет отриц. заряд </a:t>
            </a:r>
          </a:p>
          <a:p>
            <a:pPr algn="l"/>
            <a:r>
              <a:rPr lang="ru-RU" sz="2800" dirty="0"/>
              <a:t>(перезарядка)   по схеме:</a:t>
            </a:r>
          </a:p>
          <a:p>
            <a:pPr algn="l"/>
            <a:r>
              <a:rPr lang="ru-RU" sz="2800" dirty="0"/>
              <a:t>рН        1………………….7………………14</a:t>
            </a:r>
          </a:p>
          <a:p>
            <a:pPr algn="l"/>
            <a:r>
              <a:rPr lang="ru-RU" sz="2800" dirty="0"/>
              <a:t>             </a:t>
            </a:r>
            <a:r>
              <a:rPr lang="ru-RU" sz="4400" b="1" dirty="0"/>
              <a:t>+</a:t>
            </a:r>
            <a:r>
              <a:rPr lang="ru-RU" sz="2800" dirty="0"/>
              <a:t>………………...+…0…………..</a:t>
            </a:r>
            <a:r>
              <a:rPr lang="ru-RU" sz="4400" dirty="0"/>
              <a:t>-</a:t>
            </a:r>
          </a:p>
          <a:p>
            <a:pPr algn="l"/>
            <a:endParaRPr lang="ru-RU" sz="2800" dirty="0" smtClean="0">
              <a:solidFill>
                <a:srgbClr val="FF0000"/>
              </a:solidFill>
            </a:endParaRPr>
          </a:p>
          <a:p>
            <a:pPr algn="just"/>
            <a:r>
              <a:rPr lang="ru-RU" sz="2800" dirty="0" smtClean="0">
                <a:solidFill>
                  <a:srgbClr val="FF0000"/>
                </a:solidFill>
              </a:rPr>
              <a:t>Значение </a:t>
            </a:r>
            <a:r>
              <a:rPr lang="ru-RU" sz="2800" dirty="0">
                <a:solidFill>
                  <a:srgbClr val="FF0000"/>
                </a:solidFill>
              </a:rPr>
              <a:t>рН</a:t>
            </a:r>
            <a:r>
              <a:rPr lang="ru-RU" sz="2800" dirty="0"/>
              <a:t> при кот. молекула белка нах. </a:t>
            </a:r>
            <a:r>
              <a:rPr lang="ru-RU" sz="2800" dirty="0" smtClean="0"/>
              <a:t>в </a:t>
            </a:r>
            <a:r>
              <a:rPr lang="ru-RU" sz="2800" dirty="0"/>
              <a:t>изоэлектрическом состоянии (заряд </a:t>
            </a:r>
            <a:r>
              <a:rPr lang="ru-RU" sz="2800" dirty="0" smtClean="0"/>
              <a:t>= 0</a:t>
            </a:r>
            <a:r>
              <a:rPr lang="ru-RU" sz="2800" dirty="0"/>
              <a:t>) наз. </a:t>
            </a:r>
            <a:r>
              <a:rPr lang="ru-RU" sz="2800" dirty="0" smtClean="0">
                <a:solidFill>
                  <a:srgbClr val="FF0000"/>
                </a:solidFill>
              </a:rPr>
              <a:t>изоэлектрической </a:t>
            </a:r>
            <a:r>
              <a:rPr lang="ru-RU" sz="2800" dirty="0">
                <a:solidFill>
                  <a:srgbClr val="FF0000"/>
                </a:solidFill>
              </a:rPr>
              <a:t>точкой белка</a:t>
            </a:r>
            <a:r>
              <a:rPr lang="ru-RU" sz="2800" dirty="0"/>
              <a:t> (</a:t>
            </a:r>
            <a:r>
              <a:rPr lang="ru-RU" sz="2800" b="1" dirty="0"/>
              <a:t>ИЭТ) (</a:t>
            </a:r>
            <a:r>
              <a:rPr lang="ru-RU" sz="2800" dirty="0"/>
              <a:t>Табл.2)</a:t>
            </a:r>
          </a:p>
          <a:p>
            <a:pPr algn="l"/>
            <a:r>
              <a:rPr lang="ru-RU" sz="2800" dirty="0"/>
              <a:t>В ИЭТ р-р неустойчивый и белок часто выпадает в</a:t>
            </a:r>
          </a:p>
          <a:p>
            <a:pPr algn="l"/>
            <a:r>
              <a:rPr lang="ru-RU" sz="2800" dirty="0"/>
              <a:t>осадок.</a:t>
            </a:r>
          </a:p>
        </p:txBody>
      </p:sp>
    </p:spTree>
    <p:extLst>
      <p:ext uri="{BB962C8B-B14F-4D97-AF65-F5344CB8AC3E}">
        <p14:creationId xmlns:p14="http://schemas.microsoft.com/office/powerpoint/2010/main" val="2253446811"/>
      </p:ext>
    </p:extLst>
  </p:cSld>
  <p:clrMapOvr>
    <a:masterClrMapping/>
  </p:clrMapOvr>
  <p:transition spd="slow">
    <p:blinds dir="vert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4592" y="151224"/>
            <a:ext cx="9021170" cy="65165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sz="2800" dirty="0">
                <a:ea typeface="Times New Roman" panose="02020603050405020304" pitchFamily="18" charset="0"/>
                <a:cs typeface="Times New Roman" panose="02020603050405020304" pitchFamily="18" charset="0"/>
              </a:rPr>
              <a:t>Функции: </a:t>
            </a:r>
            <a:endParaRPr lang="ru-RU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sz="2800" dirty="0">
                <a:ea typeface="Times New Roman" panose="02020603050405020304" pitchFamily="18" charset="0"/>
                <a:cs typeface="Times New Roman" panose="02020603050405020304" pitchFamily="18" charset="0"/>
              </a:rPr>
              <a:t>1. Структурная – до 75 % сухого вещества клетки</a:t>
            </a:r>
            <a:endParaRPr lang="ru-RU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sz="2800" dirty="0">
                <a:ea typeface="Times New Roman" panose="02020603050405020304" pitchFamily="18" charset="0"/>
                <a:cs typeface="Times New Roman" panose="02020603050405020304" pitchFamily="18" charset="0"/>
              </a:rPr>
              <a:t>2. Каталитическая – обменные процессы идут только при участии </a:t>
            </a:r>
            <a:r>
              <a:rPr lang="ru-RU" sz="2800" dirty="0" err="1" smtClean="0">
                <a:ea typeface="Times New Roman" panose="02020603050405020304" pitchFamily="18" charset="0"/>
                <a:cs typeface="Times New Roman" panose="02020603050405020304" pitchFamily="18" charset="0"/>
              </a:rPr>
              <a:t>энзимов</a:t>
            </a:r>
            <a:r>
              <a:rPr lang="ru-RU" sz="2800" dirty="0" smtClean="0">
                <a:ea typeface="Times New Roman" panose="02020603050405020304" pitchFamily="18" charset="0"/>
                <a:cs typeface="Times New Roman" panose="02020603050405020304" pitchFamily="18" charset="0"/>
              </a:rPr>
              <a:t> (Э.)</a:t>
            </a:r>
            <a:endParaRPr lang="ru-RU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sz="2800" dirty="0">
                <a:ea typeface="Times New Roman" panose="02020603050405020304" pitchFamily="18" charset="0"/>
                <a:cs typeface="Times New Roman" panose="02020603050405020304" pitchFamily="18" charset="0"/>
              </a:rPr>
              <a:t>3. Регуляторная – гормоны отвечают за активность Э. </a:t>
            </a:r>
            <a:endParaRPr lang="ru-RU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sz="2800" dirty="0">
                <a:ea typeface="Times New Roman" panose="02020603050405020304" pitchFamily="18" charset="0"/>
                <a:cs typeface="Times New Roman" panose="02020603050405020304" pitchFamily="18" charset="0"/>
              </a:rPr>
              <a:t>4. Транспортная – гемоглобин переносит кислород к клеткам, а обратно углекислый газ</a:t>
            </a:r>
            <a:endParaRPr lang="ru-RU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sz="2800" dirty="0">
                <a:ea typeface="Times New Roman" panose="02020603050405020304" pitchFamily="18" charset="0"/>
                <a:cs typeface="Times New Roman" panose="02020603050405020304" pitchFamily="18" charset="0"/>
              </a:rPr>
              <a:t>5. Гомеостаз – поддержание в организме коллоидно-осмотического и кислотно-основного равновесия за счет большого количества растворимых белков в жидкой среде</a:t>
            </a:r>
            <a:endParaRPr lang="ru-RU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sz="2800" dirty="0">
                <a:ea typeface="Times New Roman" panose="02020603050405020304" pitchFamily="18" charset="0"/>
                <a:cs typeface="Times New Roman" panose="02020603050405020304" pitchFamily="18" charset="0"/>
              </a:rPr>
              <a:t>6. Защитная - иммунные белки, кожный покров - защитные функции от патогенных организмов и их продуктов</a:t>
            </a:r>
            <a:endParaRPr lang="ru-RU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ru-RU" sz="2800" dirty="0">
                <a:ea typeface="Times New Roman" panose="02020603050405020304" pitchFamily="18" charset="0"/>
              </a:rPr>
              <a:t>7. Генетическая - нуклеопротеиды содержат РНК, ДНК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2339247827"/>
      </p:ext>
    </p:extLst>
  </p:cSld>
  <p:clrMapOvr>
    <a:masterClrMapping/>
  </p:clrMapOvr>
  <p:transition spd="slow">
    <p:blinds dir="vert"/>
  </p:transition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ext Box 2"/>
          <p:cNvSpPr txBox="1">
            <a:spLocks noChangeArrowheads="1"/>
          </p:cNvSpPr>
          <p:nvPr/>
        </p:nvSpPr>
        <p:spPr bwMode="auto">
          <a:xfrm>
            <a:off x="1150831" y="767024"/>
            <a:ext cx="6710363" cy="584200"/>
          </a:xfrm>
          <a:prstGeom prst="rect">
            <a:avLst/>
          </a:prstGeom>
          <a:solidFill>
            <a:srgbClr val="FFFB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accent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ru-RU" sz="3200" b="1" dirty="0"/>
              <a:t> </a:t>
            </a:r>
            <a:r>
              <a:rPr lang="ru-RU" sz="2800" b="1" dirty="0"/>
              <a:t>Изоэлектрические</a:t>
            </a:r>
            <a:r>
              <a:rPr lang="ru-RU" sz="3200" b="1" dirty="0"/>
              <a:t> </a:t>
            </a:r>
            <a:r>
              <a:rPr lang="ru-RU" sz="2800" b="1" dirty="0"/>
              <a:t>точки белков (</a:t>
            </a:r>
            <a:r>
              <a:rPr lang="ru-RU" sz="2800" b="1" dirty="0">
                <a:solidFill>
                  <a:schemeClr val="accent2"/>
                </a:solidFill>
              </a:rPr>
              <a:t>ИЭТ</a:t>
            </a:r>
            <a:r>
              <a:rPr lang="ru-RU" sz="2800" b="1" dirty="0"/>
              <a:t>)</a:t>
            </a:r>
            <a:endParaRPr lang="ru-RU" sz="2400" dirty="0"/>
          </a:p>
        </p:txBody>
      </p:sp>
      <p:graphicFrame>
        <p:nvGraphicFramePr>
          <p:cNvPr id="33795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60157425"/>
              </p:ext>
            </p:extLst>
          </p:nvPr>
        </p:nvGraphicFramePr>
        <p:xfrm>
          <a:off x="238813" y="1651000"/>
          <a:ext cx="8534400" cy="4895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836" name="Документ" r:id="rId4" imgW="7938977" imgH="5465135" progId="Word.Document.8">
                  <p:embed/>
                </p:oleObj>
              </mc:Choice>
              <mc:Fallback>
                <p:oleObj name="Документ" r:id="rId4" imgW="7938977" imgH="5465135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8813" y="1651000"/>
                        <a:ext cx="8534400" cy="4895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bg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768514986"/>
      </p:ext>
    </p:extLst>
  </p:cSld>
  <p:clrMapOvr>
    <a:masterClrMapping/>
  </p:clrMapOvr>
  <p:transition spd="slow">
    <p:zoom/>
  </p:transition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ext Box 2"/>
          <p:cNvSpPr txBox="1">
            <a:spLocks noChangeArrowheads="1"/>
          </p:cNvSpPr>
          <p:nvPr/>
        </p:nvSpPr>
        <p:spPr bwMode="auto">
          <a:xfrm>
            <a:off x="313900" y="166004"/>
            <a:ext cx="8639033" cy="65578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0000" tIns="46800" rIns="90000" bIns="46800" anchor="ctr">
            <a:spAutoFit/>
          </a:bodyPr>
          <a:lstStyle>
            <a:lvl1pPr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ru-RU" sz="3600" b="1" dirty="0"/>
              <a:t>Денатурация и </a:t>
            </a:r>
            <a:r>
              <a:rPr lang="ru-RU" sz="3600" b="1" dirty="0" err="1"/>
              <a:t>ренатурация</a:t>
            </a:r>
            <a:r>
              <a:rPr lang="ru-RU" sz="3600" b="1" dirty="0"/>
              <a:t> белков.</a:t>
            </a:r>
            <a:endParaRPr lang="ru-RU" sz="3600" dirty="0" smtClean="0"/>
          </a:p>
          <a:p>
            <a:pPr algn="just"/>
            <a:r>
              <a:rPr lang="ru-RU" sz="3200" dirty="0" smtClean="0"/>
              <a:t>Под </a:t>
            </a:r>
            <a:r>
              <a:rPr lang="ru-RU" sz="3200" b="1" dirty="0"/>
              <a:t>денатурацией</a:t>
            </a:r>
            <a:r>
              <a:rPr lang="ru-RU" sz="3200" dirty="0"/>
              <a:t> понимают изменение пространственной структуры белков, и как следствие, уменьшение или полное подавление функциональной активности, растворимости и других биологических и физико-химических свойств. Денатурация может сопровождаться разрывом </a:t>
            </a:r>
            <a:r>
              <a:rPr lang="ru-RU" sz="3200" dirty="0" err="1"/>
              <a:t>дисульфидных</a:t>
            </a:r>
            <a:r>
              <a:rPr lang="ru-RU" sz="3200" dirty="0"/>
              <a:t> мостиков, слабых водородных, гидрофобных и электростатических связей. В результате изменениям подвергается четвертичная (при ее наличии), третичная, и в меньшей степени вторичная структуры</a:t>
            </a:r>
            <a:r>
              <a:rPr lang="ru-RU" sz="3200" dirty="0" smtClean="0"/>
              <a:t>.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814792652"/>
      </p:ext>
    </p:extLst>
  </p:cSld>
  <p:clrMapOvr>
    <a:masterClrMapping/>
  </p:clrMapOvr>
  <p:transition spd="slow">
    <p:blinds dir="vert"/>
  </p:transition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23332" y="625537"/>
            <a:ext cx="7983940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3200" dirty="0">
                <a:ea typeface="Times New Roman" panose="02020603050405020304" pitchFamily="18" charset="0"/>
              </a:rPr>
              <a:t>Денатурирующие агенты делятся на химические и физические. </a:t>
            </a:r>
            <a:endParaRPr lang="ru-RU" sz="3200" dirty="0" smtClean="0">
              <a:ea typeface="Times New Roman" panose="02020603050405020304" pitchFamily="18" charset="0"/>
            </a:endParaRPr>
          </a:p>
          <a:p>
            <a:pPr algn="just"/>
            <a:r>
              <a:rPr lang="ru-RU" sz="3200" dirty="0" smtClean="0">
                <a:ea typeface="Times New Roman" panose="02020603050405020304" pitchFamily="18" charset="0"/>
              </a:rPr>
              <a:t>К </a:t>
            </a:r>
            <a:r>
              <a:rPr lang="ru-RU" sz="3200" b="1" dirty="0">
                <a:ea typeface="Times New Roman" panose="02020603050405020304" pitchFamily="18" charset="0"/>
              </a:rPr>
              <a:t>физическим</a:t>
            </a:r>
            <a:r>
              <a:rPr lang="ru-RU" sz="3200" dirty="0">
                <a:ea typeface="Times New Roman" panose="02020603050405020304" pitchFamily="18" charset="0"/>
              </a:rPr>
              <a:t> относятся – температурное воздействие (замораживание или нагревание), давление, ультразвуковое воздействие, облучение и др. </a:t>
            </a:r>
            <a:endParaRPr lang="ru-RU" sz="3200" dirty="0" smtClean="0">
              <a:ea typeface="Times New Roman" panose="02020603050405020304" pitchFamily="18" charset="0"/>
            </a:endParaRPr>
          </a:p>
          <a:p>
            <a:pPr algn="just"/>
            <a:r>
              <a:rPr lang="ru-RU" sz="3200" b="1" dirty="0" smtClean="0">
                <a:ea typeface="Times New Roman" panose="02020603050405020304" pitchFamily="18" charset="0"/>
              </a:rPr>
              <a:t>Химические</a:t>
            </a:r>
            <a:r>
              <a:rPr lang="ru-RU" sz="3200" dirty="0" smtClean="0">
                <a:ea typeface="Times New Roman" panose="02020603050405020304" pitchFamily="18" charset="0"/>
              </a:rPr>
              <a:t> </a:t>
            </a:r>
            <a:r>
              <a:rPr lang="ru-RU" sz="3200" dirty="0">
                <a:ea typeface="Times New Roman" panose="02020603050405020304" pitchFamily="18" charset="0"/>
              </a:rPr>
              <a:t>агенты – органические растворители (эфир, спирт, ацетон, хлороформ), концентрированные кислоты и щелочи, ионы тяжелых металлов.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2185839204"/>
      </p:ext>
    </p:extLst>
  </p:cSld>
  <p:clrMapOvr>
    <a:masterClrMapping/>
  </p:clrMapOvr>
  <p:transition spd="slow">
    <p:blinds dir="vert"/>
  </p:transition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82388" y="1001553"/>
            <a:ext cx="8106770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3600" dirty="0">
                <a:ea typeface="Times New Roman" panose="02020603050405020304" pitchFamily="18" charset="0"/>
              </a:rPr>
              <a:t>Денатурация, осуществляемая в мягких условиях, часто оказывается обратимой, т.е. при удалении денатурирующего агента происходит восстановление </a:t>
            </a:r>
            <a:r>
              <a:rPr lang="ru-RU" sz="3600" dirty="0" err="1">
                <a:ea typeface="Times New Roman" panose="02020603050405020304" pitchFamily="18" charset="0"/>
              </a:rPr>
              <a:t>нативной</a:t>
            </a:r>
            <a:r>
              <a:rPr lang="ru-RU" sz="3600" dirty="0">
                <a:ea typeface="Times New Roman" panose="02020603050405020304" pitchFamily="18" charset="0"/>
              </a:rPr>
              <a:t> </a:t>
            </a:r>
            <a:r>
              <a:rPr lang="ru-RU" sz="3600" dirty="0" err="1">
                <a:ea typeface="Times New Roman" panose="02020603050405020304" pitchFamily="18" charset="0"/>
              </a:rPr>
              <a:t>конформации</a:t>
            </a:r>
            <a:r>
              <a:rPr lang="ru-RU" sz="3600" dirty="0">
                <a:ea typeface="Times New Roman" panose="02020603050405020304" pitchFamily="18" charset="0"/>
              </a:rPr>
              <a:t> белковой молекулы, данный процесс называется </a:t>
            </a:r>
            <a:r>
              <a:rPr lang="ru-RU" sz="3600" b="1" dirty="0" err="1">
                <a:ea typeface="Times New Roman" panose="02020603050405020304" pitchFamily="18" charset="0"/>
              </a:rPr>
              <a:t>ренатурацией</a:t>
            </a:r>
            <a:r>
              <a:rPr lang="ru-RU" sz="3600" dirty="0">
                <a:ea typeface="Times New Roman" panose="02020603050405020304" pitchFamily="18" charset="0"/>
              </a:rPr>
              <a:t>. </a:t>
            </a:r>
            <a:endParaRPr lang="ru-RU" sz="3600" dirty="0" smtClean="0">
              <a:ea typeface="Times New Roman" panose="02020603050405020304" pitchFamily="18" charset="0"/>
            </a:endParaRPr>
          </a:p>
          <a:p>
            <a:pPr algn="just"/>
            <a:r>
              <a:rPr lang="ru-RU" sz="3600" dirty="0" smtClean="0">
                <a:ea typeface="Times New Roman" panose="02020603050405020304" pitchFamily="18" charset="0"/>
              </a:rPr>
              <a:t>Для </a:t>
            </a:r>
            <a:r>
              <a:rPr lang="ru-RU" sz="3600" dirty="0">
                <a:ea typeface="Times New Roman" panose="02020603050405020304" pitchFamily="18" charset="0"/>
              </a:rPr>
              <a:t>ряда белков этот процесс может быть осуществлен на 100 %.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1856865382"/>
      </p:ext>
    </p:extLst>
  </p:cSld>
  <p:clrMapOvr>
    <a:masterClrMapping/>
  </p:clrMapOvr>
  <p:transition spd="slow">
    <p:blinds dir="vert"/>
  </p:transition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Text Box 2"/>
          <p:cNvSpPr txBox="1">
            <a:spLocks noChangeArrowheads="1"/>
          </p:cNvSpPr>
          <p:nvPr/>
        </p:nvSpPr>
        <p:spPr bwMode="auto">
          <a:xfrm>
            <a:off x="109180" y="341403"/>
            <a:ext cx="8939284" cy="61884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0000" tIns="46800" rIns="90000" bIns="46800" anchor="ctr">
            <a:spAutoFit/>
          </a:bodyPr>
          <a:lstStyle>
            <a:lvl1pPr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just"/>
            <a:r>
              <a:rPr lang="ru-RU" sz="3200" b="1" dirty="0">
                <a:solidFill>
                  <a:srgbClr val="FF0000"/>
                </a:solidFill>
              </a:rPr>
              <a:t>Диализ белков</a:t>
            </a:r>
            <a:r>
              <a:rPr lang="ru-RU" sz="3200" dirty="0"/>
              <a:t> - </a:t>
            </a:r>
            <a:r>
              <a:rPr lang="ru-RU" sz="3000" dirty="0"/>
              <a:t>очистка р-</a:t>
            </a:r>
            <a:r>
              <a:rPr lang="ru-RU" sz="3000" dirty="0" err="1"/>
              <a:t>ра</a:t>
            </a:r>
            <a:r>
              <a:rPr lang="ru-RU" sz="3000" dirty="0"/>
              <a:t> белка от низкомолекулярных  в-в (солей, </a:t>
            </a:r>
            <a:r>
              <a:rPr lang="ru-RU" sz="3000" dirty="0" smtClean="0"/>
              <a:t>метаболитов, углеводов) </a:t>
            </a:r>
            <a:r>
              <a:rPr lang="ru-RU" sz="3000" dirty="0"/>
              <a:t>в сосудах из полупроницаемых мембран. </a:t>
            </a:r>
            <a:endParaRPr lang="ru-RU" sz="3000" dirty="0" smtClean="0"/>
          </a:p>
          <a:p>
            <a:pPr algn="just"/>
            <a:r>
              <a:rPr lang="ru-RU" sz="3000" dirty="0" smtClean="0"/>
              <a:t>Например</a:t>
            </a:r>
            <a:r>
              <a:rPr lang="ru-RU" sz="3000" dirty="0"/>
              <a:t>: </a:t>
            </a:r>
            <a:r>
              <a:rPr lang="ru-RU" sz="3000" b="1" dirty="0"/>
              <a:t>гемодиализ </a:t>
            </a:r>
            <a:r>
              <a:rPr lang="ru-RU" sz="3000" dirty="0"/>
              <a:t>(«искусственная почка»).</a:t>
            </a:r>
          </a:p>
          <a:p>
            <a:pPr algn="just"/>
            <a:r>
              <a:rPr lang="ru-RU" sz="3200" dirty="0"/>
              <a:t> </a:t>
            </a:r>
            <a:r>
              <a:rPr lang="ru-RU" sz="3200" b="1" dirty="0"/>
              <a:t>                          Осаждение белков: </a:t>
            </a:r>
          </a:p>
          <a:p>
            <a:pPr algn="just"/>
            <a:r>
              <a:rPr lang="ru-RU" sz="3000" b="1" dirty="0" smtClean="0">
                <a:solidFill>
                  <a:srgbClr val="FF0000"/>
                </a:solidFill>
              </a:rPr>
              <a:t>Обратимое</a:t>
            </a:r>
            <a:r>
              <a:rPr lang="ru-RU" sz="3000" dirty="0" smtClean="0"/>
              <a:t> </a:t>
            </a:r>
            <a:r>
              <a:rPr lang="ru-RU" sz="3000" dirty="0"/>
              <a:t>осаждение - «</a:t>
            </a:r>
            <a:r>
              <a:rPr lang="ru-RU" sz="3000" dirty="0" err="1"/>
              <a:t>высаливание</a:t>
            </a:r>
            <a:r>
              <a:rPr lang="ru-RU" sz="3000" dirty="0"/>
              <a:t>»  </a:t>
            </a:r>
            <a:r>
              <a:rPr lang="ru-RU" sz="3000" dirty="0" smtClean="0"/>
              <a:t>в </a:t>
            </a:r>
            <a:r>
              <a:rPr lang="ru-RU" sz="3000" dirty="0"/>
              <a:t>концентрированных р-</a:t>
            </a:r>
            <a:r>
              <a:rPr lang="ru-RU" sz="3000" dirty="0" err="1"/>
              <a:t>рах</a:t>
            </a:r>
            <a:r>
              <a:rPr lang="ru-RU" sz="3000" dirty="0"/>
              <a:t> нейтральных солей </a:t>
            </a:r>
            <a:r>
              <a:rPr lang="ru-RU" sz="3200" dirty="0"/>
              <a:t>(NН</a:t>
            </a:r>
            <a:r>
              <a:rPr lang="ru-RU" sz="3200" baseline="-25000" dirty="0"/>
              <a:t>4</a:t>
            </a:r>
            <a:r>
              <a:rPr lang="ru-RU" sz="3200" dirty="0"/>
              <a:t>)</a:t>
            </a:r>
            <a:r>
              <a:rPr lang="ru-RU" sz="3200" baseline="-25000" dirty="0"/>
              <a:t>2</a:t>
            </a:r>
            <a:r>
              <a:rPr lang="en-US" sz="3200" dirty="0"/>
              <a:t>S</a:t>
            </a:r>
            <a:r>
              <a:rPr lang="ru-RU" sz="3200" dirty="0"/>
              <a:t>О</a:t>
            </a:r>
            <a:r>
              <a:rPr lang="ru-RU" sz="3200" baseline="-25000" dirty="0"/>
              <a:t>4</a:t>
            </a:r>
            <a:r>
              <a:rPr lang="ru-RU" sz="3200" dirty="0"/>
              <a:t>, </a:t>
            </a:r>
            <a:r>
              <a:rPr lang="en-US" sz="3200" dirty="0"/>
              <a:t>N</a:t>
            </a:r>
            <a:r>
              <a:rPr lang="ru-RU" sz="3200" dirty="0"/>
              <a:t>а</a:t>
            </a:r>
            <a:r>
              <a:rPr lang="ru-RU" sz="3200" baseline="-25000" dirty="0"/>
              <a:t>2</a:t>
            </a:r>
            <a:r>
              <a:rPr lang="en-US" sz="3200" dirty="0"/>
              <a:t>S</a:t>
            </a:r>
            <a:r>
              <a:rPr lang="ru-RU" sz="3200" dirty="0"/>
              <a:t>О</a:t>
            </a:r>
            <a:r>
              <a:rPr lang="ru-RU" sz="3200" baseline="-25000" dirty="0"/>
              <a:t>4</a:t>
            </a:r>
            <a:r>
              <a:rPr lang="ru-RU" sz="3200" dirty="0"/>
              <a:t>, </a:t>
            </a:r>
            <a:r>
              <a:rPr lang="ru-RU" sz="3200" dirty="0" err="1"/>
              <a:t>NаС</a:t>
            </a:r>
            <a:r>
              <a:rPr lang="en-US" sz="3200" dirty="0"/>
              <a:t>l</a:t>
            </a:r>
            <a:r>
              <a:rPr lang="ru-RU" sz="3200" dirty="0"/>
              <a:t> </a:t>
            </a:r>
            <a:r>
              <a:rPr lang="ru-RU" sz="3000" dirty="0"/>
              <a:t>за счет разрушения гидратной оболочки</a:t>
            </a:r>
            <a:r>
              <a:rPr lang="ru-RU" sz="3000" dirty="0" smtClean="0"/>
              <a:t>. </a:t>
            </a:r>
          </a:p>
          <a:p>
            <a:pPr algn="just"/>
            <a:r>
              <a:rPr lang="ru-RU" sz="3200" dirty="0" smtClean="0"/>
              <a:t>При </a:t>
            </a:r>
            <a:r>
              <a:rPr lang="ru-RU" sz="3200" dirty="0"/>
              <a:t>добавлении воды осадок растворяется. </a:t>
            </a:r>
            <a:endParaRPr lang="ru-RU" sz="3200" dirty="0" smtClean="0"/>
          </a:p>
          <a:p>
            <a:pPr algn="just"/>
            <a:r>
              <a:rPr lang="ru-RU" sz="3000" b="1" dirty="0" smtClean="0">
                <a:solidFill>
                  <a:srgbClr val="FF0000"/>
                </a:solidFill>
              </a:rPr>
              <a:t>Необратимое</a:t>
            </a:r>
            <a:r>
              <a:rPr lang="ru-RU" sz="3000" dirty="0" smtClean="0"/>
              <a:t> </a:t>
            </a:r>
            <a:r>
              <a:rPr lang="ru-RU" sz="3000" dirty="0"/>
              <a:t>осаждение (денатурация) белков  под </a:t>
            </a:r>
            <a:r>
              <a:rPr lang="ru-RU" sz="3000" dirty="0" smtClean="0"/>
              <a:t>влиянием</a:t>
            </a:r>
            <a:r>
              <a:rPr lang="ru-RU" sz="3000" dirty="0"/>
              <a:t>: а) нагревания выше </a:t>
            </a:r>
            <a:r>
              <a:rPr lang="ru-RU" sz="3000" dirty="0" smtClean="0"/>
              <a:t>70</a:t>
            </a:r>
            <a:r>
              <a:rPr lang="ru-RU" sz="3000" baseline="30000" dirty="0" smtClean="0"/>
              <a:t>0</a:t>
            </a:r>
            <a:r>
              <a:rPr lang="ru-RU" sz="3000" dirty="0" smtClean="0"/>
              <a:t>С</a:t>
            </a:r>
            <a:r>
              <a:rPr lang="ru-RU" sz="3000" baseline="30000" dirty="0" smtClean="0"/>
              <a:t> </a:t>
            </a:r>
            <a:r>
              <a:rPr lang="ru-RU" sz="3000" dirty="0"/>
              <a:t>, б) добавления </a:t>
            </a:r>
            <a:r>
              <a:rPr lang="ru-RU" sz="3000" dirty="0" smtClean="0"/>
              <a:t>сильных </a:t>
            </a:r>
            <a:r>
              <a:rPr lang="ru-RU" sz="3000" dirty="0"/>
              <a:t>к-т и щелочей, в) солей тяжелых металлов</a:t>
            </a:r>
            <a:r>
              <a:rPr lang="ru-RU" sz="3000" dirty="0" smtClean="0"/>
              <a:t>.</a:t>
            </a:r>
            <a:endParaRPr lang="ru-RU" sz="3000" dirty="0"/>
          </a:p>
        </p:txBody>
      </p:sp>
    </p:spTree>
    <p:extLst>
      <p:ext uri="{BB962C8B-B14F-4D97-AF65-F5344CB8AC3E}">
        <p14:creationId xmlns:p14="http://schemas.microsoft.com/office/powerpoint/2010/main" val="3243419177"/>
      </p:ext>
    </p:extLst>
  </p:cSld>
  <p:clrMapOvr>
    <a:masterClrMapping/>
  </p:clrMapOvr>
  <p:transition spd="slow">
    <p:blinds dir="vert"/>
  </p:transition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41444" y="288129"/>
            <a:ext cx="8188657" cy="63956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sz="2400" dirty="0">
                <a:ea typeface="Times New Roman" panose="02020603050405020304" pitchFamily="18" charset="0"/>
                <a:cs typeface="Times New Roman" panose="02020603050405020304" pitchFamily="18" charset="0"/>
              </a:rPr>
              <a:t>Далее используют ряд методов концентрирования и тонкой очистки белков, наиболее эффективными являются различные вариации </a:t>
            </a:r>
            <a:r>
              <a:rPr lang="ru-RU" sz="24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хроматографического</a:t>
            </a:r>
            <a:r>
              <a:rPr lang="ru-RU" sz="2400" dirty="0">
                <a:ea typeface="Times New Roman" panose="02020603050405020304" pitchFamily="18" charset="0"/>
                <a:cs typeface="Times New Roman" panose="02020603050405020304" pitchFamily="18" charset="0"/>
              </a:rPr>
              <a:t> метода. Преимущества </a:t>
            </a:r>
            <a:r>
              <a:rPr lang="ru-RU" sz="24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хроматографических</a:t>
            </a:r>
            <a:r>
              <a:rPr lang="ru-RU" sz="2400" dirty="0">
                <a:ea typeface="Times New Roman" panose="02020603050405020304" pitchFamily="18" charset="0"/>
                <a:cs typeface="Times New Roman" panose="02020603050405020304" pitchFamily="18" charset="0"/>
              </a:rPr>
              <a:t> методов:</a:t>
            </a:r>
            <a:endParaRPr lang="ru-RU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sz="2400" dirty="0">
                <a:ea typeface="Times New Roman" panose="02020603050405020304" pitchFamily="18" charset="0"/>
                <a:cs typeface="Times New Roman" panose="02020603050405020304" pitchFamily="18" charset="0"/>
              </a:rPr>
              <a:t>- технологическая гибкость – разделение можно осуществлять при реализации различных типов межмолекулярных взаимодействий сорбент-</a:t>
            </a:r>
            <a:r>
              <a:rPr lang="ru-RU" sz="24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сорбат</a:t>
            </a:r>
            <a:r>
              <a:rPr lang="ru-RU" sz="2400" dirty="0"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sz="2400" dirty="0">
                <a:ea typeface="Times New Roman" panose="02020603050405020304" pitchFamily="18" charset="0"/>
                <a:cs typeface="Times New Roman" panose="02020603050405020304" pitchFamily="18" charset="0"/>
              </a:rPr>
              <a:t>- динамичность, большое преимущество перед такими методами выделения как экстракция и сорбция. Концентрирование продукта состоит в селективности взаимодействия </a:t>
            </a:r>
            <a:r>
              <a:rPr lang="ru-RU" sz="24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хроматографического</a:t>
            </a:r>
            <a:r>
              <a:rPr lang="ru-RU" sz="2400" dirty="0">
                <a:ea typeface="Times New Roman" panose="02020603050405020304" pitchFamily="18" charset="0"/>
                <a:cs typeface="Times New Roman" panose="02020603050405020304" pitchFamily="18" charset="0"/>
              </a:rPr>
              <a:t> носителя с целевым веществом, содержащимся в многокомпонентной смеси;</a:t>
            </a:r>
            <a:endParaRPr lang="ru-RU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sz="2400" dirty="0">
                <a:ea typeface="Times New Roman" panose="02020603050405020304" pitchFamily="18" charset="0"/>
                <a:cs typeface="Times New Roman" panose="02020603050405020304" pitchFamily="18" charset="0"/>
              </a:rPr>
              <a:t>- вещества в процессе </a:t>
            </a:r>
            <a:r>
              <a:rPr lang="ru-RU" sz="24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хроматографического</a:t>
            </a:r>
            <a:r>
              <a:rPr lang="ru-RU" sz="2400" dirty="0">
                <a:ea typeface="Times New Roman" panose="02020603050405020304" pitchFamily="18" charset="0"/>
                <a:cs typeface="Times New Roman" panose="02020603050405020304" pitchFamily="18" charset="0"/>
              </a:rPr>
              <a:t> разделения, как правило не подвергаются химическим изменениям.</a:t>
            </a:r>
            <a:endParaRPr lang="ru-RU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sz="2400" b="1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Хроматографические</a:t>
            </a:r>
            <a:r>
              <a:rPr lang="ru-RU" sz="2400" b="1" dirty="0">
                <a:ea typeface="Times New Roman" panose="02020603050405020304" pitchFamily="18" charset="0"/>
                <a:cs typeface="Times New Roman" panose="02020603050405020304" pitchFamily="18" charset="0"/>
              </a:rPr>
              <a:t> методы, применяемые на стадии </a:t>
            </a:r>
            <a:r>
              <a:rPr lang="ru-RU" sz="2400" b="1" dirty="0" smtClean="0">
                <a:ea typeface="Times New Roman" panose="02020603050405020304" pitchFamily="18" charset="0"/>
                <a:cs typeface="Times New Roman" panose="02020603050405020304" pitchFamily="18" charset="0"/>
              </a:rPr>
              <a:t>концентрирования –</a:t>
            </a:r>
            <a:r>
              <a:rPr lang="ru-RU" sz="2400" dirty="0" smtClean="0"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smtClean="0">
                <a:ea typeface="Times New Roman" panose="02020603050405020304" pitchFamily="18" charset="0"/>
                <a:cs typeface="Times New Roman" panose="02020603050405020304" pitchFamily="18" charset="0"/>
              </a:rPr>
              <a:t>самостоятельно!</a:t>
            </a:r>
            <a:endParaRPr lang="ru-RU" sz="24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0935168"/>
      </p:ext>
    </p:extLst>
  </p:cSld>
  <p:clrMapOvr>
    <a:masterClrMapping/>
  </p:clrMapOvr>
  <p:transition spd="slow">
    <p:blinds dir="vert"/>
  </p:transition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22830" y="211567"/>
            <a:ext cx="8925636" cy="65137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sz="2800" b="1" dirty="0">
                <a:ea typeface="Times New Roman" panose="02020603050405020304" pitchFamily="18" charset="0"/>
                <a:cs typeface="Times New Roman" panose="02020603050405020304" pitchFamily="18" charset="0"/>
              </a:rPr>
              <a:t>Определение молекулярной массы белка</a:t>
            </a:r>
            <a:r>
              <a:rPr lang="ru-RU" sz="2800" dirty="0"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2800" dirty="0" smtClean="0"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sz="2800" dirty="0" smtClean="0">
                <a:ea typeface="Times New Roman" panose="02020603050405020304" pitchFamily="18" charset="0"/>
                <a:cs typeface="Times New Roman" panose="02020603050405020304" pitchFamily="18" charset="0"/>
              </a:rPr>
              <a:t>Определение </a:t>
            </a:r>
            <a:r>
              <a:rPr lang="ru-RU" sz="2800" dirty="0">
                <a:ea typeface="Times New Roman" panose="02020603050405020304" pitchFamily="18" charset="0"/>
                <a:cs typeface="Times New Roman" panose="02020603050405020304" pitchFamily="18" charset="0"/>
              </a:rPr>
              <a:t>молекулярной массы белка возможно только в том случае если он хорошо растворим. Одним из широко применяемых методов является определение молекулярной массы по осмотическому давлению белковых растворов. Другой метод разработан Т. </a:t>
            </a:r>
            <a:r>
              <a:rPr lang="ru-RU" sz="28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Сведбергом</a:t>
            </a:r>
            <a:r>
              <a:rPr lang="ru-RU" sz="2800" dirty="0">
                <a:ea typeface="Times New Roman" panose="02020603050405020304" pitchFamily="18" charset="0"/>
                <a:cs typeface="Times New Roman" panose="02020603050405020304" pitchFamily="18" charset="0"/>
              </a:rPr>
              <a:t>, основан на </a:t>
            </a:r>
            <a:r>
              <a:rPr lang="ru-RU" sz="28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ультрацентрифугировании</a:t>
            </a:r>
            <a:r>
              <a:rPr lang="ru-RU" sz="2800" dirty="0">
                <a:ea typeface="Times New Roman" panose="02020603050405020304" pitchFamily="18" charset="0"/>
                <a:cs typeface="Times New Roman" panose="02020603050405020304" pitchFamily="18" charset="0"/>
              </a:rPr>
              <a:t> белковых растворов, является наиболее точным для определения молекулярной массы большинства водорастворимых белков. В ходе центробежной силы белок </a:t>
            </a:r>
            <a:r>
              <a:rPr lang="ru-RU" sz="28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седиментирует</a:t>
            </a:r>
            <a:r>
              <a:rPr lang="ru-RU" sz="2800" dirty="0">
                <a:ea typeface="Times New Roman" panose="02020603050405020304" pitchFamily="18" charset="0"/>
                <a:cs typeface="Times New Roman" panose="02020603050405020304" pitchFamily="18" charset="0"/>
              </a:rPr>
              <a:t> ко дну пробирки со скоростью, которая регистрируется оптическим методом и является функцией молекулярной массы белка.</a:t>
            </a:r>
            <a:endParaRPr lang="ru-RU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ru-RU" sz="2600" b="1" dirty="0" smtClean="0">
                <a:ea typeface="Times New Roman" panose="02020603050405020304" pitchFamily="18" charset="0"/>
                <a:cs typeface="Times New Roman" panose="02020603050405020304" pitchFamily="18" charset="0"/>
              </a:rPr>
              <a:t>Белок </a:t>
            </a:r>
            <a:r>
              <a:rPr lang="ru-RU" sz="2600" b="1" dirty="0">
                <a:ea typeface="Times New Roman" panose="02020603050405020304" pitchFamily="18" charset="0"/>
                <a:cs typeface="Times New Roman" panose="02020603050405020304" pitchFamily="18" charset="0"/>
              </a:rPr>
              <a:t>обнаруживается в растворе </a:t>
            </a:r>
            <a:r>
              <a:rPr lang="ru-RU" sz="2600" b="1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биуретовой</a:t>
            </a:r>
            <a:r>
              <a:rPr lang="ru-RU" sz="2600" b="1" dirty="0">
                <a:ea typeface="Times New Roman" panose="02020603050405020304" pitchFamily="18" charset="0"/>
                <a:cs typeface="Times New Roman" panose="02020603050405020304" pitchFamily="18" charset="0"/>
              </a:rPr>
              <a:t> пробой</a:t>
            </a:r>
            <a:r>
              <a:rPr lang="ru-RU" sz="2600" b="1" dirty="0" smtClean="0">
                <a:ea typeface="Times New Roman" panose="02020603050405020304" pitchFamily="18" charset="0"/>
                <a:cs typeface="Times New Roman" panose="02020603050405020304" pitchFamily="18" charset="0"/>
              </a:rPr>
              <a:t>!</a:t>
            </a:r>
            <a:endParaRPr lang="ru-RU" sz="2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84794785"/>
      </p:ext>
    </p:extLst>
  </p:cSld>
  <p:clrMapOvr>
    <a:masterClrMapping/>
  </p:clrMapOvr>
  <p:transition spd="slow">
    <p:blinds dir="vert"/>
  </p:transition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ChangeArrowheads="1"/>
          </p:cNvSpPr>
          <p:nvPr/>
        </p:nvSpPr>
        <p:spPr bwMode="auto">
          <a:xfrm>
            <a:off x="245661" y="1143000"/>
            <a:ext cx="4326340" cy="495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lr>
                <a:schemeClr val="bg2"/>
              </a:buClr>
              <a:buSzPct val="75000"/>
              <a:buFont typeface="Monotype Sorts" pitchFamily="2" charset="2"/>
              <a:buChar char="n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bg2"/>
              </a:buClr>
              <a:buSzPct val="7500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75000"/>
              <a:buFont typeface="Monotype Sorts" pitchFamily="2" charset="2"/>
              <a:buChar char="n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bg2"/>
              </a:buClr>
              <a:buSzPct val="7500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just">
              <a:buNone/>
            </a:pPr>
            <a:r>
              <a:rPr lang="ru-RU" sz="2800" b="1" dirty="0"/>
              <a:t>Простые</a:t>
            </a:r>
            <a:r>
              <a:rPr lang="ru-RU" sz="2800" b="1" dirty="0">
                <a:solidFill>
                  <a:srgbClr val="FF3300"/>
                </a:solidFill>
              </a:rPr>
              <a:t> (</a:t>
            </a:r>
            <a:r>
              <a:rPr lang="ru-RU" sz="2800" b="1" dirty="0" smtClean="0">
                <a:solidFill>
                  <a:srgbClr val="FF3300"/>
                </a:solidFill>
              </a:rPr>
              <a:t>протеины</a:t>
            </a:r>
            <a:r>
              <a:rPr lang="ru-RU" sz="2800" dirty="0"/>
              <a:t> </a:t>
            </a:r>
            <a:r>
              <a:rPr lang="ru-RU" sz="2800" dirty="0" smtClean="0"/>
              <a:t>содержат </a:t>
            </a:r>
            <a:r>
              <a:rPr lang="ru-RU" sz="2800" dirty="0"/>
              <a:t>только </a:t>
            </a:r>
            <a:r>
              <a:rPr lang="ru-RU" sz="2800" dirty="0" err="1" smtClean="0"/>
              <a:t>амк</a:t>
            </a:r>
            <a:r>
              <a:rPr lang="ru-RU" sz="2800" dirty="0" smtClean="0"/>
              <a:t>-ты</a:t>
            </a:r>
            <a:r>
              <a:rPr lang="ru-RU" sz="2800" b="1" dirty="0" smtClean="0">
                <a:solidFill>
                  <a:srgbClr val="FF3300"/>
                </a:solidFill>
              </a:rPr>
              <a:t>)</a:t>
            </a:r>
            <a:endParaRPr lang="ru-RU" sz="2800" dirty="0">
              <a:solidFill>
                <a:srgbClr val="FF3300"/>
              </a:solidFill>
            </a:endParaRPr>
          </a:p>
          <a:p>
            <a:pPr>
              <a:buFont typeface="Monotype Sorts" pitchFamily="2" charset="2"/>
              <a:buNone/>
            </a:pPr>
            <a:r>
              <a:rPr lang="ru-RU" sz="2800" b="1" dirty="0">
                <a:solidFill>
                  <a:schemeClr val="accent1"/>
                </a:solidFill>
              </a:rPr>
              <a:t>1.</a:t>
            </a:r>
            <a:r>
              <a:rPr lang="ru-RU" sz="2800" b="1" dirty="0">
                <a:solidFill>
                  <a:srgbClr val="FF3300"/>
                </a:solidFill>
              </a:rPr>
              <a:t> Альбумины</a:t>
            </a:r>
          </a:p>
          <a:p>
            <a:pPr>
              <a:buFont typeface="Monotype Sorts" pitchFamily="2" charset="2"/>
              <a:buNone/>
            </a:pPr>
            <a:r>
              <a:rPr lang="ru-RU" sz="2800" b="1" dirty="0">
                <a:solidFill>
                  <a:schemeClr val="accent1"/>
                </a:solidFill>
              </a:rPr>
              <a:t>2.</a:t>
            </a:r>
            <a:r>
              <a:rPr lang="ru-RU" sz="2800" b="1" dirty="0">
                <a:solidFill>
                  <a:srgbClr val="FF3300"/>
                </a:solidFill>
              </a:rPr>
              <a:t> Глобулины</a:t>
            </a:r>
          </a:p>
          <a:p>
            <a:pPr>
              <a:buFont typeface="Monotype Sorts" pitchFamily="2" charset="2"/>
              <a:buNone/>
            </a:pPr>
            <a:r>
              <a:rPr lang="ru-RU" sz="2800" b="1" dirty="0">
                <a:solidFill>
                  <a:schemeClr val="accent1"/>
                </a:solidFill>
              </a:rPr>
              <a:t>3.</a:t>
            </a:r>
            <a:r>
              <a:rPr lang="ru-RU" sz="2800" b="1" dirty="0">
                <a:solidFill>
                  <a:srgbClr val="FF3300"/>
                </a:solidFill>
              </a:rPr>
              <a:t> Гистоны</a:t>
            </a:r>
          </a:p>
          <a:p>
            <a:pPr>
              <a:buFont typeface="Monotype Sorts" pitchFamily="2" charset="2"/>
              <a:buNone/>
            </a:pPr>
            <a:r>
              <a:rPr lang="ru-RU" sz="2800" b="1" dirty="0">
                <a:solidFill>
                  <a:schemeClr val="accent1"/>
                </a:solidFill>
              </a:rPr>
              <a:t>4.</a:t>
            </a:r>
            <a:r>
              <a:rPr lang="ru-RU" sz="2800" b="1" dirty="0">
                <a:solidFill>
                  <a:srgbClr val="FF3300"/>
                </a:solidFill>
              </a:rPr>
              <a:t> Протамины</a:t>
            </a:r>
          </a:p>
          <a:p>
            <a:pPr>
              <a:buFont typeface="Monotype Sorts" pitchFamily="2" charset="2"/>
              <a:buNone/>
            </a:pPr>
            <a:r>
              <a:rPr lang="ru-RU" sz="2800" b="1" dirty="0">
                <a:solidFill>
                  <a:schemeClr val="accent1"/>
                </a:solidFill>
              </a:rPr>
              <a:t>5.</a:t>
            </a:r>
            <a:r>
              <a:rPr lang="ru-RU" sz="2800" b="1" dirty="0">
                <a:solidFill>
                  <a:srgbClr val="FF3300"/>
                </a:solidFill>
              </a:rPr>
              <a:t> </a:t>
            </a:r>
            <a:r>
              <a:rPr lang="ru-RU" sz="2800" b="1" dirty="0" err="1">
                <a:solidFill>
                  <a:srgbClr val="FF3300"/>
                </a:solidFill>
              </a:rPr>
              <a:t>Глютелины</a:t>
            </a:r>
            <a:endParaRPr lang="ru-RU" sz="2800" b="1" dirty="0">
              <a:solidFill>
                <a:srgbClr val="FF3300"/>
              </a:solidFill>
            </a:endParaRPr>
          </a:p>
          <a:p>
            <a:pPr>
              <a:buFont typeface="Monotype Sorts" pitchFamily="2" charset="2"/>
              <a:buNone/>
            </a:pPr>
            <a:r>
              <a:rPr lang="ru-RU" sz="2800" b="1" dirty="0">
                <a:solidFill>
                  <a:schemeClr val="accent1"/>
                </a:solidFill>
              </a:rPr>
              <a:t>6.</a:t>
            </a:r>
            <a:r>
              <a:rPr lang="ru-RU" sz="2800" b="1" dirty="0">
                <a:solidFill>
                  <a:srgbClr val="FF3300"/>
                </a:solidFill>
              </a:rPr>
              <a:t> </a:t>
            </a:r>
            <a:r>
              <a:rPr lang="ru-RU" sz="2800" b="1" dirty="0" err="1">
                <a:solidFill>
                  <a:srgbClr val="FF3300"/>
                </a:solidFill>
              </a:rPr>
              <a:t>Проламины</a:t>
            </a:r>
            <a:endParaRPr lang="ru-RU" sz="2800" b="1" dirty="0">
              <a:solidFill>
                <a:srgbClr val="FF3300"/>
              </a:solidFill>
            </a:endParaRPr>
          </a:p>
          <a:p>
            <a:pPr>
              <a:buFont typeface="Monotype Sorts" pitchFamily="2" charset="2"/>
              <a:buNone/>
            </a:pPr>
            <a:r>
              <a:rPr lang="ru-RU" sz="2800" b="1" dirty="0">
                <a:solidFill>
                  <a:schemeClr val="accent1"/>
                </a:solidFill>
              </a:rPr>
              <a:t>7.</a:t>
            </a:r>
            <a:r>
              <a:rPr lang="ru-RU" sz="2800" b="1" dirty="0">
                <a:solidFill>
                  <a:srgbClr val="FF3300"/>
                </a:solidFill>
              </a:rPr>
              <a:t> Протеиноиды (склеропротеины)</a:t>
            </a:r>
            <a:endParaRPr lang="ru-RU" sz="2800" dirty="0"/>
          </a:p>
        </p:txBody>
      </p:sp>
      <p:sp>
        <p:nvSpPr>
          <p:cNvPr id="36867" name="Rectangle 3"/>
          <p:cNvSpPr>
            <a:spLocks noChangeArrowheads="1"/>
          </p:cNvSpPr>
          <p:nvPr/>
        </p:nvSpPr>
        <p:spPr bwMode="auto">
          <a:xfrm>
            <a:off x="4572001" y="1143000"/>
            <a:ext cx="4571999" cy="495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lr>
                <a:schemeClr val="bg2"/>
              </a:buClr>
              <a:buSzPct val="75000"/>
              <a:buFont typeface="Monotype Sorts" pitchFamily="2" charset="2"/>
              <a:buChar char="n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bg2"/>
              </a:buClr>
              <a:buSzPct val="7500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75000"/>
              <a:buFont typeface="Monotype Sorts" pitchFamily="2" charset="2"/>
              <a:buChar char="n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bg2"/>
              </a:buClr>
              <a:buSzPct val="7500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just">
              <a:buNone/>
            </a:pPr>
            <a:r>
              <a:rPr lang="ru-RU" sz="2800" b="1" dirty="0"/>
              <a:t>Сложные</a:t>
            </a:r>
            <a:r>
              <a:rPr lang="ru-RU" sz="2800" b="1" dirty="0">
                <a:solidFill>
                  <a:srgbClr val="FF3300"/>
                </a:solidFill>
              </a:rPr>
              <a:t> (</a:t>
            </a:r>
            <a:r>
              <a:rPr lang="ru-RU" sz="2800" b="1" dirty="0" smtClean="0">
                <a:solidFill>
                  <a:srgbClr val="FF3300"/>
                </a:solidFill>
              </a:rPr>
              <a:t>протеиды</a:t>
            </a:r>
            <a:r>
              <a:rPr lang="ru-RU" sz="2800" dirty="0"/>
              <a:t> </a:t>
            </a:r>
            <a:r>
              <a:rPr lang="ru-RU" sz="2800" dirty="0" smtClean="0"/>
              <a:t>содержат </a:t>
            </a:r>
            <a:r>
              <a:rPr lang="ru-RU" sz="2800" dirty="0"/>
              <a:t>протеиновую и небелковую (</a:t>
            </a:r>
            <a:r>
              <a:rPr lang="ru-RU" sz="2800" dirty="0" err="1"/>
              <a:t>простетическую</a:t>
            </a:r>
            <a:r>
              <a:rPr lang="ru-RU" sz="2800" dirty="0"/>
              <a:t>) группу</a:t>
            </a:r>
            <a:r>
              <a:rPr lang="ru-RU" sz="2800" b="1" dirty="0" smtClean="0">
                <a:solidFill>
                  <a:srgbClr val="FF3300"/>
                </a:solidFill>
              </a:rPr>
              <a:t>)</a:t>
            </a:r>
            <a:endParaRPr lang="ru-RU" sz="2800" b="1" dirty="0">
              <a:solidFill>
                <a:srgbClr val="FF3300"/>
              </a:solidFill>
            </a:endParaRPr>
          </a:p>
          <a:p>
            <a:pPr>
              <a:buFont typeface="Monotype Sorts" pitchFamily="2" charset="2"/>
              <a:buNone/>
            </a:pPr>
            <a:r>
              <a:rPr lang="ru-RU" sz="2800" b="1" dirty="0">
                <a:solidFill>
                  <a:srgbClr val="FF3300"/>
                </a:solidFill>
              </a:rPr>
              <a:t>1. </a:t>
            </a:r>
            <a:r>
              <a:rPr lang="ru-RU" sz="2800" b="1" dirty="0" err="1">
                <a:solidFill>
                  <a:schemeClr val="accent1"/>
                </a:solidFill>
              </a:rPr>
              <a:t>Нуклеопротеины</a:t>
            </a:r>
            <a:endParaRPr lang="ru-RU" sz="2800" b="1" dirty="0">
              <a:solidFill>
                <a:schemeClr val="accent1"/>
              </a:solidFill>
            </a:endParaRPr>
          </a:p>
          <a:p>
            <a:pPr>
              <a:buFont typeface="Monotype Sorts" pitchFamily="2" charset="2"/>
              <a:buNone/>
            </a:pPr>
            <a:r>
              <a:rPr lang="ru-RU" sz="2800" b="1" dirty="0">
                <a:solidFill>
                  <a:srgbClr val="FF3300"/>
                </a:solidFill>
              </a:rPr>
              <a:t>2.</a:t>
            </a:r>
            <a:r>
              <a:rPr lang="ru-RU" sz="2800" b="1" dirty="0">
                <a:solidFill>
                  <a:schemeClr val="accent1"/>
                </a:solidFill>
              </a:rPr>
              <a:t> Хромопротеины</a:t>
            </a:r>
          </a:p>
          <a:p>
            <a:pPr>
              <a:buFont typeface="Monotype Sorts" pitchFamily="2" charset="2"/>
              <a:buNone/>
            </a:pPr>
            <a:r>
              <a:rPr lang="ru-RU" sz="2800" b="1" dirty="0">
                <a:solidFill>
                  <a:srgbClr val="FF3300"/>
                </a:solidFill>
              </a:rPr>
              <a:t>3.</a:t>
            </a:r>
            <a:r>
              <a:rPr lang="ru-RU" sz="2800" b="1" dirty="0">
                <a:solidFill>
                  <a:schemeClr val="accent1"/>
                </a:solidFill>
              </a:rPr>
              <a:t> </a:t>
            </a:r>
            <a:r>
              <a:rPr lang="ru-RU" sz="2800" b="1" dirty="0" err="1">
                <a:solidFill>
                  <a:schemeClr val="accent1"/>
                </a:solidFill>
              </a:rPr>
              <a:t>Фосфопротеины</a:t>
            </a:r>
            <a:endParaRPr lang="ru-RU" sz="2800" b="1" dirty="0">
              <a:solidFill>
                <a:schemeClr val="accent1"/>
              </a:solidFill>
            </a:endParaRPr>
          </a:p>
          <a:p>
            <a:pPr>
              <a:buFont typeface="Monotype Sorts" pitchFamily="2" charset="2"/>
              <a:buNone/>
            </a:pPr>
            <a:r>
              <a:rPr lang="ru-RU" sz="2800" b="1" dirty="0">
                <a:solidFill>
                  <a:srgbClr val="FF3300"/>
                </a:solidFill>
              </a:rPr>
              <a:t>4.</a:t>
            </a:r>
            <a:r>
              <a:rPr lang="ru-RU" sz="2800" b="1" dirty="0">
                <a:solidFill>
                  <a:schemeClr val="accent1"/>
                </a:solidFill>
              </a:rPr>
              <a:t> Гликопротеины</a:t>
            </a:r>
          </a:p>
          <a:p>
            <a:pPr>
              <a:buFont typeface="Monotype Sorts" pitchFamily="2" charset="2"/>
              <a:buNone/>
            </a:pPr>
            <a:r>
              <a:rPr lang="ru-RU" sz="2800" b="1" dirty="0">
                <a:solidFill>
                  <a:srgbClr val="FF3300"/>
                </a:solidFill>
              </a:rPr>
              <a:t>5.</a:t>
            </a:r>
            <a:r>
              <a:rPr lang="ru-RU" sz="2800" b="1" dirty="0">
                <a:solidFill>
                  <a:schemeClr val="accent1"/>
                </a:solidFill>
              </a:rPr>
              <a:t> Липопротеины</a:t>
            </a:r>
          </a:p>
          <a:p>
            <a:pPr>
              <a:buFont typeface="Monotype Sorts" pitchFamily="2" charset="2"/>
              <a:buNone/>
            </a:pPr>
            <a:r>
              <a:rPr lang="ru-RU" sz="2800" b="1" dirty="0">
                <a:solidFill>
                  <a:srgbClr val="FF3300"/>
                </a:solidFill>
              </a:rPr>
              <a:t>6.</a:t>
            </a:r>
            <a:r>
              <a:rPr lang="ru-RU" sz="2800" b="1" dirty="0">
                <a:solidFill>
                  <a:schemeClr val="accent1"/>
                </a:solidFill>
              </a:rPr>
              <a:t> </a:t>
            </a:r>
            <a:r>
              <a:rPr lang="ru-RU" sz="2800" b="1" dirty="0" err="1">
                <a:solidFill>
                  <a:schemeClr val="accent1"/>
                </a:solidFill>
              </a:rPr>
              <a:t>Металлопротеины</a:t>
            </a:r>
            <a:endParaRPr lang="ru-RU" sz="2800" b="1" dirty="0">
              <a:solidFill>
                <a:srgbClr val="FF3300"/>
              </a:solidFill>
            </a:endParaRPr>
          </a:p>
          <a:p>
            <a:pPr>
              <a:buFont typeface="Monotype Sorts" pitchFamily="2" charset="2"/>
              <a:buNone/>
            </a:pPr>
            <a:endParaRPr lang="ru-RU" sz="2800" dirty="0"/>
          </a:p>
        </p:txBody>
      </p:sp>
      <p:sp>
        <p:nvSpPr>
          <p:cNvPr id="36868" name="Rectangle 4"/>
          <p:cNvSpPr>
            <a:spLocks noChangeArrowheads="1"/>
          </p:cNvSpPr>
          <p:nvPr/>
        </p:nvSpPr>
        <p:spPr bwMode="auto">
          <a:xfrm>
            <a:off x="685800" y="381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Monotype Sorts" pitchFamily="2" charset="2"/>
              <a:buChar char="n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bg2"/>
              </a:buClr>
              <a:buSzPct val="7500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75000"/>
              <a:buFont typeface="Monotype Sorts" pitchFamily="2" charset="2"/>
              <a:buChar char="n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bg2"/>
              </a:buClr>
              <a:buSzPct val="7500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ru-RU" sz="2000" b="1">
                <a:solidFill>
                  <a:schemeClr val="tx2"/>
                </a:solidFill>
              </a:rPr>
              <a:t>					</a:t>
            </a:r>
            <a:r>
              <a:rPr lang="ru-RU" sz="4000" b="1">
                <a:solidFill>
                  <a:schemeClr val="tx2"/>
                </a:solidFill>
              </a:rPr>
              <a:t>Классификация белков.</a:t>
            </a:r>
            <a:endParaRPr lang="ru-RU" sz="4400">
              <a:solidFill>
                <a:schemeClr val="tx2"/>
              </a:solidFill>
            </a:endParaRPr>
          </a:p>
        </p:txBody>
      </p:sp>
      <p:sp>
        <p:nvSpPr>
          <p:cNvPr id="36869" name="Line 5"/>
          <p:cNvSpPr>
            <a:spLocks noChangeShapeType="1"/>
          </p:cNvSpPr>
          <p:nvPr/>
        </p:nvSpPr>
        <p:spPr bwMode="auto">
          <a:xfrm>
            <a:off x="4572001" y="1238250"/>
            <a:ext cx="0" cy="4857750"/>
          </a:xfrm>
          <a:prstGeom prst="line">
            <a:avLst/>
          </a:prstGeom>
          <a:noFill/>
          <a:ln w="57150">
            <a:solidFill>
              <a:srgbClr val="CC0099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 anchor="ctr"/>
          <a:lstStyle/>
          <a:p>
            <a:endParaRPr lang="ru-RU"/>
          </a:p>
        </p:txBody>
      </p:sp>
    </p:spTree>
  </p:cSld>
  <p:clrMapOvr>
    <a:masterClrMapping/>
  </p:clrMapOvr>
  <p:transition spd="slow">
    <p:zoom/>
  </p:transition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Text Box 3"/>
          <p:cNvSpPr txBox="1">
            <a:spLocks noChangeArrowheads="1"/>
          </p:cNvSpPr>
          <p:nvPr/>
        </p:nvSpPr>
        <p:spPr bwMode="auto">
          <a:xfrm>
            <a:off x="396875" y="165894"/>
            <a:ext cx="8482013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 anchor="ctr">
            <a:spAutoFit/>
          </a:bodyPr>
          <a:lstStyle>
            <a:lvl1pPr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ru-RU" sz="3200" b="1" dirty="0"/>
              <a:t>Характеристика простых белков(протеинов)</a:t>
            </a:r>
            <a:endParaRPr lang="ru-RU" sz="3200" dirty="0"/>
          </a:p>
        </p:txBody>
      </p:sp>
      <p:sp>
        <p:nvSpPr>
          <p:cNvPr id="38915" name="Text Box 4"/>
          <p:cNvSpPr txBox="1">
            <a:spLocks noChangeArrowheads="1"/>
          </p:cNvSpPr>
          <p:nvPr/>
        </p:nvSpPr>
        <p:spPr bwMode="auto">
          <a:xfrm>
            <a:off x="95536" y="888172"/>
            <a:ext cx="8884691" cy="57576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0000" tIns="46800" rIns="90000" bIns="46800" anchor="ctr">
            <a:spAutoFit/>
          </a:bodyPr>
          <a:lstStyle>
            <a:lvl1pPr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just"/>
            <a:r>
              <a:rPr lang="ru-RU" sz="3200" b="1" dirty="0" smtClean="0">
                <a:solidFill>
                  <a:srgbClr val="FF0000"/>
                </a:solidFill>
              </a:rPr>
              <a:t>1. Альбумины</a:t>
            </a:r>
            <a:r>
              <a:rPr lang="ru-RU" sz="2800" dirty="0" smtClean="0">
                <a:solidFill>
                  <a:srgbClr val="FF0000"/>
                </a:solidFill>
              </a:rPr>
              <a:t>-</a:t>
            </a:r>
            <a:r>
              <a:rPr lang="ru-RU" sz="2800" dirty="0" smtClean="0"/>
              <a:t>– </a:t>
            </a:r>
            <a:r>
              <a:rPr lang="ru-RU" sz="2800" dirty="0"/>
              <a:t>белки животных и растительных тканей. </a:t>
            </a:r>
            <a:r>
              <a:rPr lang="ru-RU" sz="2800" dirty="0" err="1"/>
              <a:t>М.м</a:t>
            </a:r>
            <a:r>
              <a:rPr lang="ru-RU" sz="2800" dirty="0"/>
              <a:t>. 15-70 тыс. Да (</a:t>
            </a:r>
            <a:r>
              <a:rPr lang="ru-RU" sz="2800" dirty="0" err="1"/>
              <a:t>кДа</a:t>
            </a:r>
            <a:r>
              <a:rPr lang="ru-RU" sz="2800" dirty="0"/>
              <a:t>), растворяются в воде, осаждаются насыщенным р-ром (NH</a:t>
            </a:r>
            <a:r>
              <a:rPr lang="ru-RU" sz="1800" dirty="0"/>
              <a:t>4</a:t>
            </a:r>
            <a:r>
              <a:rPr lang="ru-RU" sz="2800" dirty="0"/>
              <a:t>)</a:t>
            </a:r>
            <a:r>
              <a:rPr lang="ru-RU" sz="1800" dirty="0"/>
              <a:t>2</a:t>
            </a:r>
            <a:r>
              <a:rPr lang="ru-RU" sz="2800" dirty="0"/>
              <a:t>SO</a:t>
            </a:r>
            <a:r>
              <a:rPr lang="ru-RU" sz="1800" dirty="0"/>
              <a:t>4</a:t>
            </a:r>
            <a:r>
              <a:rPr lang="ru-RU" sz="2800" dirty="0"/>
              <a:t>. ИЭТ = 4-6. </a:t>
            </a:r>
            <a:r>
              <a:rPr lang="ru-RU" sz="2800" dirty="0" smtClean="0"/>
              <a:t>Глобулярные </a:t>
            </a:r>
            <a:r>
              <a:rPr lang="ru-RU" sz="2800" dirty="0"/>
              <a:t>белки, содержатся в сыворотке крови, молоке, мышцах, яйцах и др., выполняют транспортную и питательную функции Альбумин крови животных и человека состоит из одной полипептидной цепи, включающей в себя 575 аминокислотных остатков с повышенным содержанием </a:t>
            </a:r>
            <a:r>
              <a:rPr lang="ru-RU" sz="2800" dirty="0" err="1" smtClean="0"/>
              <a:t>Асп</a:t>
            </a:r>
            <a:r>
              <a:rPr lang="ru-RU" sz="2800" dirty="0" smtClean="0"/>
              <a:t> </a:t>
            </a:r>
            <a:r>
              <a:rPr lang="ru-RU" sz="2800" dirty="0"/>
              <a:t>и </a:t>
            </a:r>
            <a:r>
              <a:rPr lang="ru-RU" sz="2800" dirty="0" err="1" smtClean="0"/>
              <a:t>Глу</a:t>
            </a:r>
            <a:r>
              <a:rPr lang="ru-RU" sz="2800" dirty="0" smtClean="0"/>
              <a:t>, с </a:t>
            </a:r>
            <a:r>
              <a:rPr lang="ru-RU" sz="2800" dirty="0" err="1" smtClean="0"/>
              <a:t>М.м</a:t>
            </a:r>
            <a:r>
              <a:rPr lang="ru-RU" sz="2800" dirty="0" smtClean="0"/>
              <a:t> 69 </a:t>
            </a:r>
            <a:r>
              <a:rPr lang="ru-RU" sz="2800" dirty="0" err="1"/>
              <a:t>кДа</a:t>
            </a:r>
            <a:r>
              <a:rPr lang="ru-RU" sz="2800" dirty="0"/>
              <a:t>. Богаты альбумином и растительные клетки. У сои, например, различают два типа альбуминов. В отличие от животных, растительные альбумины характеризуются повышенным содержанием метионина и триптофана</a:t>
            </a:r>
            <a:r>
              <a:rPr lang="ru-RU" sz="2800" dirty="0" smtClean="0"/>
              <a:t>.</a:t>
            </a:r>
          </a:p>
        </p:txBody>
      </p:sp>
    </p:spTree>
  </p:cSld>
  <p:clrMapOvr>
    <a:masterClrMapping/>
  </p:clrMapOvr>
  <p:transition spd="slow">
    <p:blinds dir="vert"/>
  </p:transition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0943" y="10542"/>
            <a:ext cx="9062113" cy="68941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600" b="1" dirty="0" smtClean="0">
                <a:solidFill>
                  <a:srgbClr val="FF0000"/>
                </a:solidFill>
              </a:rPr>
              <a:t>2. Глобулины</a:t>
            </a:r>
            <a:r>
              <a:rPr lang="ru-RU" sz="2600" dirty="0" smtClean="0"/>
              <a:t> -</a:t>
            </a:r>
            <a:r>
              <a:rPr lang="ru-RU" sz="2600" dirty="0" err="1"/>
              <a:t>М.м</a:t>
            </a:r>
            <a:r>
              <a:rPr lang="ru-RU" sz="2600" dirty="0"/>
              <a:t>. 70-150 </a:t>
            </a:r>
            <a:r>
              <a:rPr lang="ru-RU" sz="2600" dirty="0" err="1"/>
              <a:t>кДа</a:t>
            </a:r>
            <a:r>
              <a:rPr lang="ru-RU" sz="2600" dirty="0"/>
              <a:t>, низкая растворимость в воде, осаждаются полунасыщенным </a:t>
            </a:r>
            <a:r>
              <a:rPr lang="ru-RU" sz="2600" dirty="0" smtClean="0"/>
              <a:t>р</a:t>
            </a:r>
            <a:r>
              <a:rPr lang="en-US" sz="2600" dirty="0"/>
              <a:t>-</a:t>
            </a:r>
            <a:r>
              <a:rPr lang="ru-RU" sz="2600" dirty="0"/>
              <a:t>ром</a:t>
            </a:r>
            <a:r>
              <a:rPr lang="en-US" sz="2600" dirty="0"/>
              <a:t> (NH</a:t>
            </a:r>
            <a:r>
              <a:rPr lang="en-US" sz="2600" baseline="-25000" dirty="0"/>
              <a:t>4</a:t>
            </a:r>
            <a:r>
              <a:rPr lang="en-US" sz="2600" dirty="0"/>
              <a:t>)</a:t>
            </a:r>
            <a:r>
              <a:rPr lang="en-US" sz="2600" baseline="-25000" dirty="0"/>
              <a:t>2</a:t>
            </a:r>
            <a:r>
              <a:rPr lang="en-US" sz="2600" dirty="0"/>
              <a:t>SO</a:t>
            </a:r>
            <a:r>
              <a:rPr lang="en-US" sz="2600" baseline="-25000" dirty="0"/>
              <a:t>4</a:t>
            </a:r>
            <a:r>
              <a:rPr lang="en-US" sz="2600" dirty="0"/>
              <a:t> , </a:t>
            </a:r>
            <a:r>
              <a:rPr lang="ru-RU" sz="2600" dirty="0"/>
              <a:t>ИЭТ</a:t>
            </a:r>
            <a:r>
              <a:rPr lang="en-US" sz="2600" dirty="0"/>
              <a:t> = 6-7. </a:t>
            </a:r>
            <a:r>
              <a:rPr lang="ru-RU" sz="2600" dirty="0"/>
              <a:t>Встречаются вместе с альбуминами. Глобулины крови представлены α-, β- и γ-фракциями, каждая из которых является гетерогенной и состоит из нескольких белков. Глобулины растений также гетерогенны и состоят из двух фракций. Один из представителей, это белок сои – </a:t>
            </a:r>
            <a:r>
              <a:rPr lang="ru-RU" sz="2600" dirty="0" err="1"/>
              <a:t>глицинин</a:t>
            </a:r>
            <a:r>
              <a:rPr lang="ru-RU" sz="2600" dirty="0"/>
              <a:t> с </a:t>
            </a:r>
            <a:r>
              <a:rPr lang="ru-RU" sz="2600" dirty="0" err="1"/>
              <a:t>М.м</a:t>
            </a:r>
            <a:r>
              <a:rPr lang="ru-RU" sz="2600" dirty="0"/>
              <a:t>. 300-400 </a:t>
            </a:r>
            <a:r>
              <a:rPr lang="ru-RU" sz="2600" dirty="0" err="1"/>
              <a:t>кДа</a:t>
            </a:r>
            <a:r>
              <a:rPr lang="ru-RU" sz="2600" dirty="0"/>
              <a:t> и характеризуется повышенным содержанием аргинина, аспарагина и глютамина</a:t>
            </a:r>
            <a:r>
              <a:rPr lang="ru-RU" sz="2600" dirty="0" smtClean="0"/>
              <a:t>.</a:t>
            </a:r>
          </a:p>
          <a:p>
            <a:pPr algn="just"/>
            <a:r>
              <a:rPr lang="ru-RU" sz="2600" b="1" dirty="0">
                <a:solidFill>
                  <a:srgbClr val="FF0000"/>
                </a:solidFill>
              </a:rPr>
              <a:t>3. Гистоны </a:t>
            </a:r>
            <a:r>
              <a:rPr lang="ru-RU" sz="2600" dirty="0"/>
              <a:t>-</a:t>
            </a:r>
            <a:r>
              <a:rPr lang="ru-RU" sz="2600" dirty="0" err="1"/>
              <a:t>М.м</a:t>
            </a:r>
            <a:r>
              <a:rPr lang="ru-RU" sz="2600" dirty="0"/>
              <a:t>. 10-30 </a:t>
            </a:r>
            <a:r>
              <a:rPr lang="ru-RU" sz="2600" dirty="0" err="1"/>
              <a:t>кДа</a:t>
            </a:r>
            <a:r>
              <a:rPr lang="ru-RU" sz="2600" dirty="0"/>
              <a:t>, растворимы в воде, ИЭТ = 9-12. Гистоны – это ядерные белки, играющие важную роль в генной активности. Найдены во всех </a:t>
            </a:r>
            <a:r>
              <a:rPr lang="ru-RU" sz="2600" dirty="0" err="1"/>
              <a:t>эукариотических</a:t>
            </a:r>
            <a:r>
              <a:rPr lang="ru-RU" sz="2600" dirty="0"/>
              <a:t> клетках и разделены на пять классов (Н1, Н2, Н3, Н4, Н5), различающихся по молекулярной массе и аминокислотному составу. Различия касаются повышенного содержания лизина и аргинина с различным процентным содержанием от 11 до 29 и от 2 до 14 % соответственно</a:t>
            </a:r>
            <a:r>
              <a:rPr lang="ru-RU" sz="2600" dirty="0" smtClean="0"/>
              <a:t>.</a:t>
            </a:r>
            <a:endParaRPr lang="ru-RU" sz="2600" dirty="0"/>
          </a:p>
        </p:txBody>
      </p:sp>
    </p:spTree>
    <p:extLst>
      <p:ext uri="{BB962C8B-B14F-4D97-AF65-F5344CB8AC3E}">
        <p14:creationId xmlns:p14="http://schemas.microsoft.com/office/powerpoint/2010/main" val="628665325"/>
      </p:ext>
    </p:extLst>
  </p:cSld>
  <p:clrMapOvr>
    <a:masterClrMapping/>
  </p:clrMapOvr>
  <p:transition spd="slow">
    <p:blinds dir="vert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2"/>
          <p:cNvSpPr txBox="1">
            <a:spLocks noChangeArrowheads="1"/>
          </p:cNvSpPr>
          <p:nvPr/>
        </p:nvSpPr>
        <p:spPr bwMode="auto">
          <a:xfrm>
            <a:off x="395288" y="1004888"/>
            <a:ext cx="8421687" cy="50180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ctr">
            <a:spAutoFit/>
          </a:bodyPr>
          <a:lstStyle>
            <a:lvl1pPr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/>
            <a:r>
              <a:rPr lang="ru-RU" sz="3200" b="1" dirty="0">
                <a:solidFill>
                  <a:srgbClr val="FF3300"/>
                </a:solidFill>
              </a:rPr>
              <a:t>Гидролиз белков:</a:t>
            </a:r>
          </a:p>
          <a:p>
            <a:pPr algn="l"/>
            <a:r>
              <a:rPr lang="ru-RU" sz="3200" dirty="0"/>
              <a:t>1. Кислотный - кипятят  с 6 </a:t>
            </a:r>
            <a:r>
              <a:rPr lang="en-US" sz="3200" dirty="0"/>
              <a:t>N </a:t>
            </a:r>
            <a:r>
              <a:rPr lang="ru-RU" sz="3200" dirty="0"/>
              <a:t> </a:t>
            </a:r>
            <a:r>
              <a:rPr lang="ru-RU" sz="3200" dirty="0" err="1"/>
              <a:t>НСl</a:t>
            </a:r>
            <a:r>
              <a:rPr lang="ru-RU" sz="3200" dirty="0"/>
              <a:t> сутки.</a:t>
            </a:r>
          </a:p>
          <a:p>
            <a:pPr algn="l"/>
            <a:r>
              <a:rPr lang="ru-RU" sz="3200" dirty="0"/>
              <a:t>2. Щелочной - кипятят с 4 </a:t>
            </a:r>
            <a:r>
              <a:rPr lang="en-US" sz="3200" dirty="0"/>
              <a:t>N</a:t>
            </a:r>
            <a:r>
              <a:rPr lang="ru-RU" sz="3200" dirty="0"/>
              <a:t>  </a:t>
            </a:r>
            <a:r>
              <a:rPr lang="en-US" sz="3200" dirty="0"/>
              <a:t>N</a:t>
            </a:r>
            <a:r>
              <a:rPr lang="ru-RU" sz="3200" dirty="0" err="1"/>
              <a:t>аОН</a:t>
            </a:r>
            <a:r>
              <a:rPr lang="ru-RU" sz="3200" dirty="0"/>
              <a:t> 8 часов</a:t>
            </a:r>
          </a:p>
          <a:p>
            <a:pPr algn="l"/>
            <a:r>
              <a:rPr lang="ru-RU" sz="3200" dirty="0"/>
              <a:t>3. Ферментативный - смесью ферментов.</a:t>
            </a:r>
          </a:p>
          <a:p>
            <a:pPr algn="l"/>
            <a:endParaRPr lang="ru-RU" sz="3200" dirty="0"/>
          </a:p>
          <a:p>
            <a:pPr algn="l"/>
            <a:r>
              <a:rPr lang="ru-RU" sz="3200" b="1" dirty="0">
                <a:solidFill>
                  <a:srgbClr val="FF3300"/>
                </a:solidFill>
              </a:rPr>
              <a:t>Содержание </a:t>
            </a:r>
            <a:r>
              <a:rPr lang="ru-RU" sz="3200" b="1" dirty="0" err="1">
                <a:solidFill>
                  <a:srgbClr val="FF3300"/>
                </a:solidFill>
              </a:rPr>
              <a:t>амк</a:t>
            </a:r>
            <a:r>
              <a:rPr lang="ru-RU" sz="3200" b="1" dirty="0">
                <a:solidFill>
                  <a:srgbClr val="FF3300"/>
                </a:solidFill>
              </a:rPr>
              <a:t>-т  в </a:t>
            </a:r>
            <a:r>
              <a:rPr lang="ru-RU" sz="3200" b="1" dirty="0" err="1">
                <a:solidFill>
                  <a:srgbClr val="FF3300"/>
                </a:solidFill>
              </a:rPr>
              <a:t>гидролизате</a:t>
            </a:r>
            <a:r>
              <a:rPr lang="ru-RU" sz="3200" b="1" dirty="0">
                <a:solidFill>
                  <a:srgbClr val="FF3300"/>
                </a:solidFill>
              </a:rPr>
              <a:t> </a:t>
            </a:r>
          </a:p>
          <a:p>
            <a:pPr algn="l"/>
            <a:r>
              <a:rPr lang="ru-RU" sz="3200" b="1" dirty="0">
                <a:solidFill>
                  <a:srgbClr val="FF3300"/>
                </a:solidFill>
              </a:rPr>
              <a:t>определяют</a:t>
            </a:r>
            <a:r>
              <a:rPr lang="ru-RU" sz="3200" dirty="0"/>
              <a:t>:</a:t>
            </a:r>
          </a:p>
          <a:p>
            <a:pPr algn="l"/>
            <a:r>
              <a:rPr lang="ru-RU" sz="3200" dirty="0"/>
              <a:t>1. </a:t>
            </a:r>
            <a:r>
              <a:rPr lang="ru-RU" sz="3200" dirty="0" err="1"/>
              <a:t>Хроматографическим</a:t>
            </a:r>
            <a:r>
              <a:rPr lang="ru-RU" sz="3200" dirty="0"/>
              <a:t> анализом</a:t>
            </a:r>
          </a:p>
          <a:p>
            <a:pPr algn="l"/>
            <a:r>
              <a:rPr lang="ru-RU" sz="3200" dirty="0"/>
              <a:t>2. Химическим анализом</a:t>
            </a:r>
          </a:p>
          <a:p>
            <a:pPr algn="l"/>
            <a:r>
              <a:rPr lang="ru-RU" sz="3200" dirty="0"/>
              <a:t>3. Микробиологическим методом</a:t>
            </a:r>
          </a:p>
        </p:txBody>
      </p:sp>
    </p:spTree>
  </p:cSld>
  <p:clrMapOvr>
    <a:masterClrMapping/>
  </p:clrMapOvr>
  <p:transition spd="slow">
    <p:blinds dir="vert"/>
  </p:transition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9182" y="126018"/>
            <a:ext cx="8911988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400" b="1" dirty="0">
                <a:solidFill>
                  <a:srgbClr val="FF0000"/>
                </a:solidFill>
              </a:rPr>
              <a:t>4. </a:t>
            </a:r>
            <a:r>
              <a:rPr lang="en-US" sz="2400" b="1" dirty="0" err="1">
                <a:solidFill>
                  <a:srgbClr val="FF0000"/>
                </a:solidFill>
              </a:rPr>
              <a:t>Протамины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ru-RU" sz="2400" dirty="0" smtClean="0"/>
              <a:t>-</a:t>
            </a:r>
            <a:r>
              <a:rPr lang="ru-RU" sz="2400" dirty="0" err="1"/>
              <a:t>М.м</a:t>
            </a:r>
            <a:r>
              <a:rPr lang="ru-RU" sz="2400" dirty="0"/>
              <a:t>. 5кДа, растворяются в воде, ИЭТ=11-12. “Щелочные” белки, так как положительно заряжены. Протамины также, как и гистоны принимают </a:t>
            </a:r>
            <a:r>
              <a:rPr lang="ru-RU" sz="2400" dirty="0" smtClean="0"/>
              <a:t>участие в </a:t>
            </a:r>
            <a:r>
              <a:rPr lang="ru-RU" sz="2400" dirty="0"/>
              <a:t>генной активности. Они примерно на 80 % состоят из щелочных </a:t>
            </a:r>
            <a:r>
              <a:rPr lang="ru-RU" sz="2400" dirty="0" err="1" smtClean="0"/>
              <a:t>амк</a:t>
            </a:r>
            <a:r>
              <a:rPr lang="ru-RU" sz="2400" dirty="0" smtClean="0"/>
              <a:t>-т</a:t>
            </a:r>
            <a:r>
              <a:rPr lang="ru-RU" sz="2400" dirty="0"/>
              <a:t>, что дает им возможность взаимодействовать с ДНК и РНК по средством ионных связей в ядрах клеток образуют нуклеопротеиды. </a:t>
            </a:r>
          </a:p>
          <a:p>
            <a:pPr algn="just"/>
            <a:r>
              <a:rPr lang="ru-RU" sz="2400" b="1" dirty="0">
                <a:solidFill>
                  <a:srgbClr val="FF0000"/>
                </a:solidFill>
              </a:rPr>
              <a:t>5. </a:t>
            </a:r>
            <a:r>
              <a:rPr lang="ru-RU" sz="2400" b="1" dirty="0" err="1">
                <a:solidFill>
                  <a:srgbClr val="FF0000"/>
                </a:solidFill>
              </a:rPr>
              <a:t>Проламины</a:t>
            </a:r>
            <a:r>
              <a:rPr lang="ru-RU" sz="2400" b="1" dirty="0">
                <a:solidFill>
                  <a:srgbClr val="FF0000"/>
                </a:solidFill>
              </a:rPr>
              <a:t> </a:t>
            </a:r>
            <a:r>
              <a:rPr lang="ru-RU" sz="2400" dirty="0"/>
              <a:t>- содержатся в клейковине семян злаковых растений. Для данных белков характерна нерастворимость в воде, солевых </a:t>
            </a:r>
            <a:r>
              <a:rPr lang="ru-RU" sz="2400" dirty="0" smtClean="0"/>
              <a:t>р-</a:t>
            </a:r>
            <a:r>
              <a:rPr lang="ru-RU" sz="2400" dirty="0" err="1" smtClean="0"/>
              <a:t>рах</a:t>
            </a:r>
            <a:r>
              <a:rPr lang="ru-RU" sz="2400" dirty="0"/>
              <a:t>, </a:t>
            </a:r>
            <a:r>
              <a:rPr lang="ru-RU" sz="2400" dirty="0" smtClean="0"/>
              <a:t>к-</a:t>
            </a:r>
            <a:r>
              <a:rPr lang="ru-RU" sz="2400" dirty="0" err="1" smtClean="0"/>
              <a:t>тах</a:t>
            </a:r>
            <a:r>
              <a:rPr lang="ru-RU" sz="2400" dirty="0"/>
              <a:t>, щелочах. Из биологического материала их выделяют экстракцией 70 %-</a:t>
            </a:r>
            <a:r>
              <a:rPr lang="ru-RU" sz="2400" dirty="0" err="1"/>
              <a:t>ным</a:t>
            </a:r>
            <a:r>
              <a:rPr lang="ru-RU" sz="2400" dirty="0"/>
              <a:t> этанолом.</a:t>
            </a:r>
          </a:p>
          <a:p>
            <a:pPr algn="just"/>
            <a:r>
              <a:rPr lang="ru-RU" sz="2400" b="1" dirty="0" smtClean="0"/>
              <a:t>П.</a:t>
            </a:r>
            <a:r>
              <a:rPr lang="ru-RU" sz="2400" dirty="0" smtClean="0"/>
              <a:t> </a:t>
            </a:r>
            <a:r>
              <a:rPr lang="ru-RU" sz="2400" dirty="0"/>
              <a:t>резко отличаются по </a:t>
            </a:r>
            <a:r>
              <a:rPr lang="ru-RU" sz="2400" dirty="0" err="1" smtClean="0"/>
              <a:t>амк-тному</a:t>
            </a:r>
            <a:r>
              <a:rPr lang="ru-RU" sz="2400" dirty="0" smtClean="0"/>
              <a:t> </a:t>
            </a:r>
            <a:r>
              <a:rPr lang="ru-RU" sz="2400" dirty="0"/>
              <a:t>составу от других белков. В них очень много </a:t>
            </a:r>
            <a:r>
              <a:rPr lang="ru-RU" sz="2400" dirty="0" err="1" smtClean="0"/>
              <a:t>Глу</a:t>
            </a:r>
            <a:r>
              <a:rPr lang="ru-RU" sz="2400" dirty="0" smtClean="0"/>
              <a:t> и </a:t>
            </a:r>
            <a:r>
              <a:rPr lang="ru-RU" sz="2400" dirty="0" err="1"/>
              <a:t>пролина</a:t>
            </a:r>
            <a:r>
              <a:rPr lang="ru-RU" sz="2400" dirty="0"/>
              <a:t>: в </a:t>
            </a:r>
            <a:r>
              <a:rPr lang="ru-RU" sz="2400" dirty="0" err="1"/>
              <a:t>проламинах</a:t>
            </a:r>
            <a:r>
              <a:rPr lang="ru-RU" sz="2400" dirty="0"/>
              <a:t> пшеницы, ржи и ячменя на долю этих двух </a:t>
            </a:r>
            <a:r>
              <a:rPr lang="ru-RU" sz="2400" dirty="0" err="1" smtClean="0"/>
              <a:t>амк</a:t>
            </a:r>
            <a:r>
              <a:rPr lang="ru-RU" sz="2400" dirty="0" smtClean="0"/>
              <a:t>-т </a:t>
            </a:r>
            <a:r>
              <a:rPr lang="ru-RU" sz="2400" dirty="0"/>
              <a:t>приходится ~60 % общего содержания </a:t>
            </a:r>
            <a:r>
              <a:rPr lang="ru-RU" sz="2400" dirty="0" err="1" smtClean="0"/>
              <a:t>амк</a:t>
            </a:r>
            <a:r>
              <a:rPr lang="ru-RU" sz="2400" dirty="0" smtClean="0"/>
              <a:t>-т</a:t>
            </a:r>
            <a:r>
              <a:rPr lang="ru-RU" sz="2400" dirty="0"/>
              <a:t>, а в </a:t>
            </a:r>
            <a:r>
              <a:rPr lang="ru-RU" sz="2400" dirty="0" err="1"/>
              <a:t>проламинах</a:t>
            </a:r>
            <a:r>
              <a:rPr lang="ru-RU" sz="2400" dirty="0"/>
              <a:t> кукурузы ~35 %. В </a:t>
            </a:r>
            <a:r>
              <a:rPr lang="ru-RU" sz="2400" dirty="0" err="1"/>
              <a:t>проламинах</a:t>
            </a:r>
            <a:r>
              <a:rPr lang="ru-RU" sz="2400" dirty="0"/>
              <a:t> </a:t>
            </a:r>
            <a:r>
              <a:rPr lang="ru-RU" sz="2400" dirty="0" smtClean="0"/>
              <a:t>зерновых </a:t>
            </a:r>
            <a:r>
              <a:rPr lang="ru-RU" sz="2400" dirty="0"/>
              <a:t>культур, </a:t>
            </a:r>
            <a:r>
              <a:rPr lang="ru-RU" sz="2400" dirty="0" smtClean="0"/>
              <a:t>крайне </a:t>
            </a:r>
            <a:r>
              <a:rPr lang="ru-RU" sz="2400" dirty="0"/>
              <a:t>мало двух важнейших незаменимых </a:t>
            </a:r>
            <a:r>
              <a:rPr lang="ru-RU" sz="2400" dirty="0" err="1" smtClean="0"/>
              <a:t>амк</a:t>
            </a:r>
            <a:r>
              <a:rPr lang="ru-RU" sz="2400" dirty="0" smtClean="0"/>
              <a:t>-т - </a:t>
            </a:r>
            <a:r>
              <a:rPr lang="ru-RU" sz="2400" dirty="0"/>
              <a:t>лизина и триптофана. В недостаточном количестве в них также содержатся </a:t>
            </a:r>
            <a:r>
              <a:rPr lang="ru-RU" sz="2400" dirty="0" err="1"/>
              <a:t>треонин</a:t>
            </a:r>
            <a:r>
              <a:rPr lang="ru-RU" sz="2400" dirty="0"/>
              <a:t>, метионин и </a:t>
            </a:r>
            <a:r>
              <a:rPr lang="ru-RU" sz="2400" dirty="0" err="1"/>
              <a:t>валин</a:t>
            </a:r>
            <a:r>
              <a:rPr lang="ru-RU" sz="2400" dirty="0"/>
              <a:t>. Таким образом, </a:t>
            </a:r>
            <a:r>
              <a:rPr lang="ru-RU" sz="2400" dirty="0" err="1"/>
              <a:t>проламины</a:t>
            </a:r>
            <a:r>
              <a:rPr lang="ru-RU" sz="2400" dirty="0"/>
              <a:t> относят к </a:t>
            </a:r>
            <a:r>
              <a:rPr lang="ru-RU" sz="2400" b="1" dirty="0"/>
              <a:t>неполноценным белкам</a:t>
            </a:r>
            <a:r>
              <a:rPr lang="ru-RU" sz="24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094013736"/>
      </p:ext>
    </p:extLst>
  </p:cSld>
  <p:clrMapOvr>
    <a:masterClrMapping/>
  </p:clrMapOvr>
  <p:transition spd="slow">
    <p:blinds dir="vert"/>
  </p:transition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Text Box 2"/>
          <p:cNvSpPr txBox="1">
            <a:spLocks noChangeArrowheads="1"/>
          </p:cNvSpPr>
          <p:nvPr/>
        </p:nvSpPr>
        <p:spPr bwMode="auto">
          <a:xfrm>
            <a:off x="136479" y="11907"/>
            <a:ext cx="8856710" cy="68348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0000" tIns="46800" rIns="90000" bIns="46800" anchor="ctr">
            <a:spAutoFit/>
          </a:bodyPr>
          <a:lstStyle>
            <a:lvl1pPr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just"/>
            <a:r>
              <a:rPr lang="ru-RU" sz="2800" b="1" dirty="0" smtClean="0">
                <a:solidFill>
                  <a:srgbClr val="FF0000"/>
                </a:solidFill>
              </a:rPr>
              <a:t>6.</a:t>
            </a:r>
            <a:r>
              <a:rPr lang="ru-RU" sz="2800" b="1" dirty="0" smtClean="0"/>
              <a:t> </a:t>
            </a:r>
            <a:r>
              <a:rPr lang="ru-RU" sz="2800" b="1" dirty="0" err="1" smtClean="0">
                <a:solidFill>
                  <a:srgbClr val="FF0000"/>
                </a:solidFill>
              </a:rPr>
              <a:t>Глютелины</a:t>
            </a:r>
            <a:r>
              <a:rPr lang="ru-RU" sz="2800" b="1" dirty="0" smtClean="0">
                <a:solidFill>
                  <a:srgbClr val="FF0000"/>
                </a:solidFill>
              </a:rPr>
              <a:t> </a:t>
            </a:r>
            <a:r>
              <a:rPr lang="ru-RU" sz="2800" dirty="0" smtClean="0"/>
              <a:t>– </a:t>
            </a:r>
            <a:r>
              <a:rPr lang="ru-RU" sz="2800" dirty="0"/>
              <a:t>белки растительного происхождения. Нерастворимы в воде и нейтральных солевых растворах, но растворяются в разбавленных (0,2-2,0 %) растворах щелочей. Входят в состав клейковины. </a:t>
            </a:r>
            <a:r>
              <a:rPr lang="ru-RU" sz="2800" dirty="0" err="1"/>
              <a:t>Оризенин</a:t>
            </a:r>
            <a:r>
              <a:rPr lang="ru-RU" sz="2800" dirty="0"/>
              <a:t> – белок получаемый из риса, </a:t>
            </a:r>
            <a:r>
              <a:rPr lang="ru-RU" sz="2800" dirty="0" err="1"/>
              <a:t>глютение</a:t>
            </a:r>
            <a:r>
              <a:rPr lang="ru-RU" sz="2800" dirty="0"/>
              <a:t> – белок пшеницы. В своем составе содержат больше чем в </a:t>
            </a:r>
            <a:r>
              <a:rPr lang="ru-RU" sz="2800" dirty="0" err="1"/>
              <a:t>проламинах</a:t>
            </a:r>
            <a:r>
              <a:rPr lang="ru-RU" sz="2800" dirty="0"/>
              <a:t> аргинина и </a:t>
            </a:r>
            <a:r>
              <a:rPr lang="ru-RU" sz="2800" dirty="0" err="1"/>
              <a:t>пролина</a:t>
            </a:r>
            <a:r>
              <a:rPr lang="ru-RU" sz="2800" dirty="0"/>
              <a:t>.</a:t>
            </a:r>
          </a:p>
          <a:p>
            <a:pPr algn="just"/>
            <a:r>
              <a:rPr lang="ru-RU" sz="2800" b="1" dirty="0">
                <a:solidFill>
                  <a:srgbClr val="FF0000"/>
                </a:solidFill>
              </a:rPr>
              <a:t>7. Протеиноиды </a:t>
            </a:r>
            <a:r>
              <a:rPr lang="ru-RU" sz="2800" dirty="0"/>
              <a:t>(белковоподобные) – фибриллярные, </a:t>
            </a:r>
            <a:r>
              <a:rPr lang="ru-RU" sz="2800" dirty="0" err="1"/>
              <a:t>водонерастворимые</a:t>
            </a:r>
            <a:r>
              <a:rPr lang="ru-RU" sz="2800" dirty="0"/>
              <a:t> белки опорных тканей (костей, хрящей, сухожилий, связок). Они представлены коллагеном, эластином, кератином, фиброином</a:t>
            </a:r>
            <a:r>
              <a:rPr lang="ru-RU" sz="2800" dirty="0" smtClean="0"/>
              <a:t>.</a:t>
            </a:r>
          </a:p>
          <a:p>
            <a:pPr algn="just"/>
            <a:r>
              <a:rPr lang="ru-RU" sz="2600" b="1" dirty="0">
                <a:ea typeface="Times New Roman" panose="02020603050405020304" pitchFamily="18" charset="0"/>
              </a:rPr>
              <a:t>Эластин</a:t>
            </a:r>
            <a:r>
              <a:rPr lang="ru-RU" sz="2600" dirty="0">
                <a:ea typeface="Times New Roman" panose="02020603050405020304" pitchFamily="18" charset="0"/>
              </a:rPr>
              <a:t> – белок эластических волокон, связок, сухожилий. Эластин не растворим в воде, не способен к набуханию. В эластине высока доля глицина, </a:t>
            </a:r>
            <a:r>
              <a:rPr lang="ru-RU" sz="2600" dirty="0" err="1">
                <a:ea typeface="Times New Roman" panose="02020603050405020304" pitchFamily="18" charset="0"/>
              </a:rPr>
              <a:t>валина</a:t>
            </a:r>
            <a:r>
              <a:rPr lang="ru-RU" sz="2600" dirty="0">
                <a:ea typeface="Times New Roman" panose="02020603050405020304" pitchFamily="18" charset="0"/>
              </a:rPr>
              <a:t>, лейцина (до 25–30%). Эластичность связана с межцепочечными сшивками при участии аминокислоты лизина</a:t>
            </a:r>
            <a:r>
              <a:rPr lang="ru-RU" sz="2600" dirty="0" smtClean="0">
                <a:ea typeface="Times New Roman" panose="02020603050405020304" pitchFamily="18" charset="0"/>
              </a:rPr>
              <a:t>.</a:t>
            </a:r>
            <a:endParaRPr lang="ru-RU" sz="2600" dirty="0"/>
          </a:p>
        </p:txBody>
      </p:sp>
    </p:spTree>
  </p:cSld>
  <p:clrMapOvr>
    <a:masterClrMapping/>
  </p:clrMapOvr>
  <p:transition spd="slow">
    <p:blinds dir="vert"/>
  </p:transition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68488" y="312069"/>
            <a:ext cx="8775512" cy="63331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b="1" dirty="0">
                <a:ea typeface="Times New Roman" panose="02020603050405020304" pitchFamily="18" charset="0"/>
                <a:cs typeface="Times New Roman" panose="02020603050405020304" pitchFamily="18" charset="0"/>
              </a:rPr>
              <a:t>Коллаген</a:t>
            </a:r>
            <a:r>
              <a:rPr lang="ru-RU" dirty="0">
                <a:ea typeface="Times New Roman" panose="02020603050405020304" pitchFamily="18" charset="0"/>
                <a:cs typeface="Times New Roman" panose="02020603050405020304" pitchFamily="18" charset="0"/>
              </a:rPr>
              <a:t> (рождающий клей) – широко распространённый в видах соединительной ткани. Высокое содержание глицина (1/3 всех аминокислот), </a:t>
            </a:r>
            <a:r>
              <a:rPr lang="ru-RU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пролина</a:t>
            </a:r>
            <a:r>
              <a:rPr lang="ru-RU" dirty="0">
                <a:ea typeface="Times New Roman" panose="02020603050405020304" pitchFamily="18" charset="0"/>
                <a:cs typeface="Times New Roman" panose="02020603050405020304" pitchFamily="18" charset="0"/>
              </a:rPr>
              <a:t> (1/4 всех аминокислот), лейцина. В составе коллагена присутствуют редкие аминокислоты </a:t>
            </a:r>
            <a:r>
              <a:rPr lang="ru-RU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гидроксипролин</a:t>
            </a:r>
            <a:r>
              <a:rPr lang="ru-RU" dirty="0">
                <a:ea typeface="Times New Roman" panose="02020603050405020304" pitchFamily="18" charset="0"/>
                <a:cs typeface="Times New Roman" panose="02020603050405020304" pitchFamily="18" charset="0"/>
              </a:rPr>
              <a:t> и </a:t>
            </a:r>
            <a:r>
              <a:rPr lang="ru-RU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гидроксилизин</a:t>
            </a:r>
            <a:r>
              <a:rPr lang="ru-RU" dirty="0">
                <a:ea typeface="Times New Roman" panose="02020603050405020304" pitchFamily="18" charset="0"/>
                <a:cs typeface="Times New Roman" panose="02020603050405020304" pitchFamily="18" charset="0"/>
              </a:rPr>
              <a:t>, но отсутствуют циклические аминокислоты. Полипептидные цепи коллагена содержит около 1000 </a:t>
            </a:r>
            <a:r>
              <a:rPr lang="ru-RU" dirty="0" err="1" smtClean="0">
                <a:ea typeface="Times New Roman" panose="02020603050405020304" pitchFamily="18" charset="0"/>
                <a:cs typeface="Times New Roman" panose="02020603050405020304" pitchFamily="18" charset="0"/>
              </a:rPr>
              <a:t>амк</a:t>
            </a:r>
            <a:r>
              <a:rPr lang="ru-RU" dirty="0" smtClean="0">
                <a:ea typeface="Times New Roman" panose="02020603050405020304" pitchFamily="18" charset="0"/>
                <a:cs typeface="Times New Roman" panose="02020603050405020304" pitchFamily="18" charset="0"/>
              </a:rPr>
              <a:t>-т</a:t>
            </a:r>
            <a:r>
              <a:rPr lang="ru-RU" dirty="0">
                <a:ea typeface="Times New Roman" panose="02020603050405020304" pitchFamily="18" charset="0"/>
                <a:cs typeface="Times New Roman" panose="02020603050405020304" pitchFamily="18" charset="0"/>
              </a:rPr>
              <a:t>. К </a:t>
            </a:r>
            <a:r>
              <a:rPr lang="ru-RU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фибриллообразующим</a:t>
            </a:r>
            <a:r>
              <a:rPr lang="ru-RU" dirty="0">
                <a:ea typeface="Times New Roman" panose="02020603050405020304" pitchFamily="18" charset="0"/>
                <a:cs typeface="Times New Roman" panose="02020603050405020304" pitchFamily="18" charset="0"/>
              </a:rPr>
              <a:t> видам коллагена относятся коллаген первого типа (преобладает в коже), коллаген второго типа (преобладает в хрящах) и коллаген третьего типа (преобладает в сосудах). Вторичная структура коллагена представляет особую «ломаную» </a:t>
            </a:r>
            <a:r>
              <a:rPr lang="ru-RU" dirty="0" smtClean="0">
                <a:ea typeface="Times New Roman" panose="02020603050405020304" pitchFamily="18" charset="0"/>
                <a:cs typeface="Times New Roman" panose="02020603050405020304" pitchFamily="18" charset="0"/>
              </a:rPr>
              <a:t>альфа-спираль. </a:t>
            </a:r>
            <a:r>
              <a:rPr lang="ru-RU" dirty="0">
                <a:ea typeface="Times New Roman" panose="02020603050405020304" pitchFamily="18" charset="0"/>
                <a:cs typeface="Times New Roman" panose="02020603050405020304" pitchFamily="18" charset="0"/>
              </a:rPr>
              <a:t>При кипячении при температуре 100</a:t>
            </a:r>
            <a:r>
              <a:rPr lang="ru-RU" baseline="30000" dirty="0">
                <a:ea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ru-RU" dirty="0">
                <a:ea typeface="Times New Roman" panose="02020603050405020304" pitchFamily="18" charset="0"/>
                <a:cs typeface="Times New Roman" panose="02020603050405020304" pitchFamily="18" charset="0"/>
              </a:rPr>
              <a:t>С превращается в желатин.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b="1" dirty="0">
                <a:ea typeface="Times New Roman" panose="02020603050405020304" pitchFamily="18" charset="0"/>
                <a:cs typeface="Times New Roman" panose="02020603050405020304" pitchFamily="18" charset="0"/>
              </a:rPr>
              <a:t>Кератины</a:t>
            </a:r>
            <a:r>
              <a:rPr lang="ru-RU" dirty="0">
                <a:ea typeface="Times New Roman" panose="02020603050405020304" pitchFamily="18" charset="0"/>
                <a:cs typeface="Times New Roman" panose="02020603050405020304" pitchFamily="18" charset="0"/>
              </a:rPr>
              <a:t> -белки волос, ногтей, эпидермиса, шерсти, рогов, копыт. Они не растворимы в растворах солей, кислот, щелочей. В составе кератинов имеется фракция, которая содержит большое количество </a:t>
            </a:r>
            <a:r>
              <a:rPr lang="ru-RU" dirty="0" smtClean="0">
                <a:ea typeface="Times New Roman" panose="02020603050405020304" pitchFamily="18" charset="0"/>
                <a:cs typeface="Times New Roman" panose="02020603050405020304" pitchFamily="18" charset="0"/>
              </a:rPr>
              <a:t>серосодержащих </a:t>
            </a:r>
            <a:r>
              <a:rPr lang="ru-RU" dirty="0">
                <a:ea typeface="Times New Roman" panose="02020603050405020304" pitchFamily="18" charset="0"/>
                <a:cs typeface="Times New Roman" panose="02020603050405020304" pitchFamily="18" charset="0"/>
              </a:rPr>
              <a:t>аминокислот (до 7 – 12%), образующих </a:t>
            </a:r>
            <a:r>
              <a:rPr lang="ru-RU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дисульфидные</a:t>
            </a:r>
            <a:r>
              <a:rPr lang="ru-RU" dirty="0">
                <a:ea typeface="Times New Roman" panose="02020603050405020304" pitchFamily="18" charset="0"/>
                <a:cs typeface="Times New Roman" panose="02020603050405020304" pitchFamily="18" charset="0"/>
              </a:rPr>
              <a:t> мостики, придающие высокую прочность этим белкам. </a:t>
            </a:r>
            <a:r>
              <a:rPr lang="ru-RU" dirty="0" err="1" smtClean="0">
                <a:ea typeface="Times New Roman" panose="02020603050405020304" pitchFamily="18" charset="0"/>
                <a:cs typeface="Times New Roman" panose="02020603050405020304" pitchFamily="18" charset="0"/>
              </a:rPr>
              <a:t>М.м</a:t>
            </a:r>
            <a:r>
              <a:rPr lang="ru-RU" dirty="0" smtClean="0"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>
                <a:ea typeface="Times New Roman" panose="02020603050405020304" pitchFamily="18" charset="0"/>
                <a:cs typeface="Times New Roman" panose="02020603050405020304" pitchFamily="18" charset="0"/>
              </a:rPr>
              <a:t>кератинов очень высока, достигает </a:t>
            </a:r>
            <a:r>
              <a:rPr lang="ru-RU" dirty="0" smtClean="0">
                <a:ea typeface="Times New Roman" panose="02020603050405020304" pitchFamily="18" charset="0"/>
                <a:cs typeface="Times New Roman" panose="02020603050405020304" pitchFamily="18" charset="0"/>
              </a:rPr>
              <a:t>2000 </a:t>
            </a:r>
            <a:r>
              <a:rPr lang="ru-RU" dirty="0">
                <a:ea typeface="Times New Roman" panose="02020603050405020304" pitchFamily="18" charset="0"/>
                <a:cs typeface="Times New Roman" panose="02020603050405020304" pitchFamily="18" charset="0"/>
              </a:rPr>
              <a:t>000 </a:t>
            </a:r>
            <a:r>
              <a:rPr lang="ru-RU" dirty="0" smtClean="0">
                <a:ea typeface="Times New Roman" panose="02020603050405020304" pitchFamily="18" charset="0"/>
                <a:cs typeface="Times New Roman" panose="02020603050405020304" pitchFamily="18" charset="0"/>
              </a:rPr>
              <a:t>Да. </a:t>
            </a:r>
            <a:r>
              <a:rPr lang="ru-RU" dirty="0">
                <a:ea typeface="Times New Roman" panose="02020603050405020304" pitchFamily="18" charset="0"/>
                <a:cs typeface="Times New Roman" panose="02020603050405020304" pitchFamily="18" charset="0"/>
              </a:rPr>
              <a:t>Кератины могут иметь </a:t>
            </a:r>
            <a:r>
              <a:rPr lang="ru-RU" dirty="0" smtClean="0">
                <a:ea typeface="Times New Roman" panose="02020603050405020304" pitchFamily="18" charset="0"/>
                <a:cs typeface="Times New Roman" panose="02020603050405020304" pitchFamily="18" charset="0"/>
              </a:rPr>
              <a:t>α– и </a:t>
            </a:r>
            <a:r>
              <a:rPr lang="ru-RU" dirty="0">
                <a:ea typeface="Times New Roman" panose="02020603050405020304" pitchFamily="18" charset="0"/>
                <a:cs typeface="Times New Roman" panose="02020603050405020304" pitchFamily="18" charset="0"/>
              </a:rPr>
              <a:t>β- структуру. В α - кератинах три α - спирали объединяются в </a:t>
            </a:r>
            <a:r>
              <a:rPr lang="ru-RU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суперспираль</a:t>
            </a:r>
            <a:r>
              <a:rPr lang="ru-RU" dirty="0">
                <a:ea typeface="Times New Roman" panose="02020603050405020304" pitchFamily="18" charset="0"/>
                <a:cs typeface="Times New Roman" panose="02020603050405020304" pitchFamily="18" charset="0"/>
              </a:rPr>
              <a:t>, формирующую </a:t>
            </a:r>
            <a:r>
              <a:rPr lang="ru-RU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протофибриллы</a:t>
            </a:r>
            <a:r>
              <a:rPr lang="ru-RU" dirty="0"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Протофибриллы</a:t>
            </a:r>
            <a:r>
              <a:rPr lang="ru-RU" dirty="0">
                <a:ea typeface="Times New Roman" panose="02020603050405020304" pitchFamily="18" charset="0"/>
                <a:cs typeface="Times New Roman" panose="02020603050405020304" pitchFamily="18" charset="0"/>
              </a:rPr>
              <a:t> объединяются в </a:t>
            </a:r>
            <a:r>
              <a:rPr lang="ru-RU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профибриллы</a:t>
            </a:r>
            <a:r>
              <a:rPr lang="ru-RU" dirty="0">
                <a:ea typeface="Times New Roman" panose="02020603050405020304" pitchFamily="18" charset="0"/>
                <a:cs typeface="Times New Roman" panose="02020603050405020304" pitchFamily="18" charset="0"/>
              </a:rPr>
              <a:t>, затем в </a:t>
            </a:r>
            <a:r>
              <a:rPr lang="ru-RU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макрофибриллы</a:t>
            </a:r>
            <a:r>
              <a:rPr lang="ru-RU" dirty="0">
                <a:ea typeface="Times New Roman" panose="02020603050405020304" pitchFamily="18" charset="0"/>
                <a:cs typeface="Times New Roman" panose="02020603050405020304" pitchFamily="18" charset="0"/>
              </a:rPr>
              <a:t>. Примером β - кератинов является фиброин шёлка</a:t>
            </a:r>
            <a:r>
              <a:rPr lang="ru-RU" dirty="0" smtClean="0"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50525120"/>
      </p:ext>
    </p:extLst>
  </p:cSld>
  <p:clrMapOvr>
    <a:masterClrMapping/>
  </p:clrMapOvr>
  <p:transition spd="slow">
    <p:blinds dir="vert"/>
  </p:transition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7546" y="772360"/>
            <a:ext cx="8611738" cy="60856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sz="2800" dirty="0">
                <a:solidFill>
                  <a:srgbClr val="FF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ru-RU" sz="2800" b="1" dirty="0" err="1">
                <a:solidFill>
                  <a:srgbClr val="FF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Хромопротеиды</a:t>
            </a:r>
            <a:r>
              <a:rPr lang="ru-RU" sz="2800" b="1" dirty="0">
                <a:solidFill>
                  <a:srgbClr val="FF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>
                <a:ea typeface="Times New Roman" panose="02020603050405020304" pitchFamily="18" charset="0"/>
                <a:cs typeface="Times New Roman" panose="02020603050405020304" pitchFamily="18" charset="0"/>
              </a:rPr>
              <a:t>- сложные белки, </a:t>
            </a:r>
            <a:r>
              <a:rPr lang="ru-RU" sz="28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простетическая</a:t>
            </a:r>
            <a:r>
              <a:rPr lang="ru-RU" sz="2800" dirty="0">
                <a:ea typeface="Times New Roman" panose="02020603050405020304" pitchFamily="18" charset="0"/>
                <a:cs typeface="Times New Roman" panose="02020603050405020304" pitchFamily="18" charset="0"/>
              </a:rPr>
              <a:t> группа которых представлена окрашенными небелковыми веществами </a:t>
            </a:r>
            <a:r>
              <a:rPr lang="ru-RU" sz="28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относящинся</a:t>
            </a:r>
            <a:r>
              <a:rPr lang="ru-RU" sz="2800" dirty="0">
                <a:ea typeface="Times New Roman" panose="02020603050405020304" pitchFamily="18" charset="0"/>
                <a:cs typeface="Times New Roman" panose="02020603050405020304" pitchFamily="18" charset="0"/>
              </a:rPr>
              <a:t> к различным классам органических соединений, например, </a:t>
            </a:r>
            <a:r>
              <a:rPr lang="ru-RU" sz="28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гемопротеины</a:t>
            </a:r>
            <a:r>
              <a:rPr lang="ru-RU" sz="2800" dirty="0">
                <a:ea typeface="Times New Roman" panose="02020603050405020304" pitchFamily="18" charset="0"/>
                <a:cs typeface="Times New Roman" panose="02020603050405020304" pitchFamily="18" charset="0"/>
              </a:rPr>
              <a:t>, красное окрашивание за счет </a:t>
            </a:r>
            <a:r>
              <a:rPr lang="ru-RU" sz="28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гема</a:t>
            </a:r>
            <a:r>
              <a:rPr lang="ru-RU" sz="2800" dirty="0">
                <a:ea typeface="Times New Roman" panose="02020603050405020304" pitchFamily="18" charset="0"/>
                <a:cs typeface="Times New Roman" panose="02020603050405020304" pitchFamily="18" charset="0"/>
              </a:rPr>
              <a:t> с включенным в него железом, </a:t>
            </a:r>
            <a:r>
              <a:rPr lang="ru-RU" sz="28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флавонпротеины</a:t>
            </a:r>
            <a:r>
              <a:rPr lang="ru-RU" sz="2800" dirty="0">
                <a:ea typeface="Times New Roman" panose="02020603050405020304" pitchFamily="18" charset="0"/>
                <a:cs typeface="Times New Roman" panose="02020603050405020304" pitchFamily="18" charset="0"/>
              </a:rPr>
              <a:t> с </a:t>
            </a:r>
            <a:r>
              <a:rPr lang="ru-RU" sz="28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включеными</a:t>
            </a:r>
            <a:r>
              <a:rPr lang="ru-RU" sz="2800" dirty="0">
                <a:ea typeface="Times New Roman" panose="02020603050405020304" pitchFamily="18" charset="0"/>
                <a:cs typeface="Times New Roman" panose="02020603050405020304" pitchFamily="18" charset="0"/>
              </a:rPr>
              <a:t> в их состав </a:t>
            </a:r>
            <a:r>
              <a:rPr lang="ru-RU" sz="28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изоаллоксазина</a:t>
            </a:r>
            <a:r>
              <a:rPr lang="ru-RU" sz="2800" dirty="0">
                <a:ea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8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флавин</a:t>
            </a:r>
            <a:r>
              <a:rPr lang="ru-RU" sz="2800" dirty="0">
                <a:ea typeface="Times New Roman" panose="02020603050405020304" pitchFamily="18" charset="0"/>
                <a:cs typeface="Times New Roman" panose="02020603050405020304" pitchFamily="18" charset="0"/>
              </a:rPr>
              <a:t>) ФМН и ФАД входит в состав витамин В</a:t>
            </a:r>
            <a:r>
              <a:rPr lang="ru-RU" sz="2800" baseline="-25000" dirty="0">
                <a:ea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2800" dirty="0">
                <a:ea typeface="Times New Roman" panose="02020603050405020304" pitchFamily="18" charset="0"/>
                <a:cs typeface="Times New Roman" panose="02020603050405020304" pitchFamily="18" charset="0"/>
              </a:rPr>
              <a:t> (рибофлавин), </a:t>
            </a:r>
            <a:r>
              <a:rPr lang="ru-RU" sz="28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каротинпротеины</a:t>
            </a:r>
            <a:r>
              <a:rPr lang="ru-RU" sz="2800" dirty="0">
                <a:ea typeface="Times New Roman" panose="02020603050405020304" pitchFamily="18" charset="0"/>
                <a:cs typeface="Times New Roman" panose="02020603050405020304" pitchFamily="18" charset="0"/>
              </a:rPr>
              <a:t>, в </a:t>
            </a:r>
            <a:r>
              <a:rPr lang="ru-RU" sz="28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сотав</a:t>
            </a:r>
            <a:r>
              <a:rPr lang="ru-RU" sz="2800" dirty="0">
                <a:ea typeface="Times New Roman" panose="02020603050405020304" pitchFamily="18" charset="0"/>
                <a:cs typeface="Times New Roman" panose="02020603050405020304" pitchFamily="18" charset="0"/>
              </a:rPr>
              <a:t> входит каротин образующие зрительный пурпур, производные </a:t>
            </a:r>
            <a:r>
              <a:rPr lang="ru-RU" sz="2800" b="1" dirty="0">
                <a:ea typeface="Times New Roman" panose="02020603050405020304" pitchFamily="18" charset="0"/>
                <a:cs typeface="Times New Roman" panose="02020603050405020304" pitchFamily="18" charset="0"/>
              </a:rPr>
              <a:t>Х.</a:t>
            </a:r>
            <a:r>
              <a:rPr lang="ru-RU" sz="2800" dirty="0">
                <a:ea typeface="Times New Roman" panose="02020603050405020304" pitchFamily="18" charset="0"/>
                <a:cs typeface="Times New Roman" panose="02020603050405020304" pitchFamily="18" charset="0"/>
              </a:rPr>
              <a:t> содержат окрашенную </a:t>
            </a:r>
            <a:r>
              <a:rPr lang="ru-RU" sz="28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простетическую</a:t>
            </a:r>
            <a:r>
              <a:rPr lang="ru-RU" sz="2800" dirty="0">
                <a:ea typeface="Times New Roman" panose="02020603050405020304" pitchFamily="18" charset="0"/>
                <a:cs typeface="Times New Roman" panose="02020603050405020304" pitchFamily="18" charset="0"/>
              </a:rPr>
              <a:t> группу (</a:t>
            </a:r>
            <a:r>
              <a:rPr lang="ru-RU" sz="28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Нв</a:t>
            </a:r>
            <a:r>
              <a:rPr lang="ru-RU" sz="2800" dirty="0">
                <a:ea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28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порфирин</a:t>
            </a:r>
            <a:r>
              <a:rPr lang="ru-RU" sz="2800" dirty="0">
                <a:ea typeface="Times New Roman" panose="02020603050405020304" pitchFamily="18" charset="0"/>
                <a:cs typeface="Times New Roman" panose="02020603050405020304" pitchFamily="18" charset="0"/>
              </a:rPr>
              <a:t> с железом, миоглобин, хлорофилл – </a:t>
            </a:r>
            <a:r>
              <a:rPr lang="ru-RU" sz="28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порфирин</a:t>
            </a:r>
            <a:r>
              <a:rPr lang="ru-RU" sz="2800" dirty="0">
                <a:ea typeface="Times New Roman" panose="02020603050405020304" pitchFamily="18" charset="0"/>
                <a:cs typeface="Times New Roman" panose="02020603050405020304" pitchFamily="18" charset="0"/>
              </a:rPr>
              <a:t> с магнием).</a:t>
            </a:r>
            <a:endParaRPr lang="ru-RU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Text Box 2"/>
          <p:cNvSpPr txBox="1">
            <a:spLocks noChangeArrowheads="1"/>
          </p:cNvSpPr>
          <p:nvPr/>
        </p:nvSpPr>
        <p:spPr bwMode="auto">
          <a:xfrm>
            <a:off x="1446509" y="174365"/>
            <a:ext cx="6373812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 anchor="ctr">
            <a:spAutoFit/>
          </a:bodyPr>
          <a:lstStyle>
            <a:lvl1pPr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ru-RU" sz="3200" b="1" dirty="0"/>
              <a:t>Характеристика сложных белков</a:t>
            </a:r>
          </a:p>
        </p:txBody>
      </p:sp>
    </p:spTree>
    <p:extLst>
      <p:ext uri="{BB962C8B-B14F-4D97-AF65-F5344CB8AC3E}">
        <p14:creationId xmlns:p14="http://schemas.microsoft.com/office/powerpoint/2010/main" val="640419608"/>
      </p:ext>
    </p:extLst>
  </p:cSld>
  <p:clrMapOvr>
    <a:masterClrMapping/>
  </p:clrMapOvr>
  <p:transition spd="slow">
    <p:blinds dir="vert"/>
  </p:transition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0945" y="147866"/>
            <a:ext cx="9048464" cy="64940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600" b="1" dirty="0">
                <a:solidFill>
                  <a:srgbClr val="FF0000"/>
                </a:solidFill>
                <a:ea typeface="Times New Roman" panose="02020603050405020304" pitchFamily="18" charset="0"/>
              </a:rPr>
              <a:t>2. </a:t>
            </a:r>
            <a:r>
              <a:rPr lang="ru-RU" sz="2600" b="1" dirty="0" err="1">
                <a:solidFill>
                  <a:srgbClr val="FF0000"/>
                </a:solidFill>
                <a:ea typeface="Times New Roman" panose="02020603050405020304" pitchFamily="18" charset="0"/>
              </a:rPr>
              <a:t>Фосфопротеиды</a:t>
            </a:r>
            <a:r>
              <a:rPr lang="ru-RU" sz="2600" b="1" dirty="0">
                <a:solidFill>
                  <a:srgbClr val="FF0000"/>
                </a:solidFill>
                <a:ea typeface="Times New Roman" panose="02020603050405020304" pitchFamily="18" charset="0"/>
              </a:rPr>
              <a:t> </a:t>
            </a:r>
            <a:r>
              <a:rPr lang="ru-RU" sz="2600" dirty="0">
                <a:ea typeface="Times New Roman" panose="02020603050405020304" pitchFamily="18" charset="0"/>
              </a:rPr>
              <a:t>- содержат остаток ортофосфорной кислоты. К </a:t>
            </a:r>
            <a:r>
              <a:rPr lang="ru-RU" sz="2600" b="1" dirty="0">
                <a:ea typeface="Times New Roman" panose="02020603050405020304" pitchFamily="18" charset="0"/>
              </a:rPr>
              <a:t>Ф.</a:t>
            </a:r>
            <a:r>
              <a:rPr lang="ru-RU" sz="2600" dirty="0">
                <a:ea typeface="Times New Roman" panose="02020603050405020304" pitchFamily="18" charset="0"/>
              </a:rPr>
              <a:t> относятся многие питательные белки - казеиноген молока, вителлин, </a:t>
            </a:r>
            <a:r>
              <a:rPr lang="ru-RU" sz="2600" dirty="0" err="1">
                <a:ea typeface="Times New Roman" panose="02020603050405020304" pitchFamily="18" charset="0"/>
              </a:rPr>
              <a:t>вителлинин</a:t>
            </a:r>
            <a:r>
              <a:rPr lang="ru-RU" sz="2600" dirty="0">
                <a:ea typeface="Times New Roman" panose="02020603050405020304" pitchFamily="18" charset="0"/>
              </a:rPr>
              <a:t>, </a:t>
            </a:r>
            <a:r>
              <a:rPr lang="ru-RU" sz="2600" dirty="0" err="1">
                <a:ea typeface="Times New Roman" panose="02020603050405020304" pitchFamily="18" charset="0"/>
              </a:rPr>
              <a:t>фосвитин</a:t>
            </a:r>
            <a:r>
              <a:rPr lang="ru-RU" sz="2600" dirty="0">
                <a:ea typeface="Times New Roman" panose="02020603050405020304" pitchFamily="18" charset="0"/>
              </a:rPr>
              <a:t> в яичном желтке, овальбумин – </a:t>
            </a:r>
            <a:r>
              <a:rPr lang="ru-RU" sz="2600" dirty="0" err="1">
                <a:ea typeface="Times New Roman" panose="02020603050405020304" pitchFamily="18" charset="0"/>
              </a:rPr>
              <a:t>фосфопротеин</a:t>
            </a:r>
            <a:r>
              <a:rPr lang="ru-RU" sz="2600" dirty="0">
                <a:ea typeface="Times New Roman" panose="02020603050405020304" pitchFamily="18" charset="0"/>
              </a:rPr>
              <a:t> яичного белка, </a:t>
            </a:r>
            <a:r>
              <a:rPr lang="ru-RU" sz="2600" dirty="0" err="1">
                <a:ea typeface="Times New Roman" panose="02020603050405020304" pitchFamily="18" charset="0"/>
              </a:rPr>
              <a:t>ихтулин</a:t>
            </a:r>
            <a:r>
              <a:rPr lang="ru-RU" sz="2600" dirty="0">
                <a:ea typeface="Times New Roman" panose="02020603050405020304" pitchFamily="18" charset="0"/>
              </a:rPr>
              <a:t> – белок икры рыб. Из других белков к </a:t>
            </a:r>
            <a:r>
              <a:rPr lang="ru-RU" sz="2600" b="1" dirty="0">
                <a:ea typeface="Times New Roman" panose="02020603050405020304" pitchFamily="18" charset="0"/>
              </a:rPr>
              <a:t>Ф.</a:t>
            </a:r>
            <a:r>
              <a:rPr lang="ru-RU" sz="2600" dirty="0">
                <a:ea typeface="Times New Roman" panose="02020603050405020304" pitchFamily="18" charset="0"/>
              </a:rPr>
              <a:t> относятся пепсин - содержащий один остаток фосфорной кислоты, </a:t>
            </a:r>
            <a:r>
              <a:rPr lang="ru-RU" sz="2600" dirty="0" err="1">
                <a:ea typeface="Times New Roman" panose="02020603050405020304" pitchFamily="18" charset="0"/>
              </a:rPr>
              <a:t>фосфоглюкомутаза</a:t>
            </a:r>
            <a:r>
              <a:rPr lang="ru-RU" sz="2600" dirty="0">
                <a:ea typeface="Times New Roman" panose="02020603050405020304" pitchFamily="18" charset="0"/>
              </a:rPr>
              <a:t> и </a:t>
            </a:r>
            <a:r>
              <a:rPr lang="ru-RU" sz="2600" dirty="0" err="1">
                <a:ea typeface="Times New Roman" panose="02020603050405020304" pitchFamily="18" charset="0"/>
              </a:rPr>
              <a:t>фосфорилаза</a:t>
            </a:r>
            <a:r>
              <a:rPr lang="ru-RU" sz="2600" dirty="0" smtClean="0">
                <a:ea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600" b="1" dirty="0">
                <a:solidFill>
                  <a:srgbClr val="FF0000"/>
                </a:solidFill>
              </a:rPr>
              <a:t>3. Гликопротеиды </a:t>
            </a:r>
            <a:r>
              <a:rPr lang="ru-RU" sz="2600" dirty="0"/>
              <a:t>– содержат в своем составе </a:t>
            </a:r>
            <a:r>
              <a:rPr lang="ru-RU" sz="2600" dirty="0" err="1"/>
              <a:t>гликозидные</a:t>
            </a:r>
            <a:r>
              <a:rPr lang="ru-RU" sz="2600" dirty="0"/>
              <a:t> компоненты (углеводы и их производные) различной природы, </a:t>
            </a:r>
            <a:r>
              <a:rPr lang="ru-RU" sz="2600" dirty="0" err="1"/>
              <a:t>ковалентно</a:t>
            </a:r>
            <a:r>
              <a:rPr lang="ru-RU" sz="2600" dirty="0"/>
              <a:t> связанные с белком. Большое количество </a:t>
            </a:r>
            <a:r>
              <a:rPr lang="ru-RU" sz="2600" b="1" dirty="0"/>
              <a:t>Г.</a:t>
            </a:r>
            <a:r>
              <a:rPr lang="ru-RU" sz="2600" dirty="0"/>
              <a:t> содержится в плазме крови. Следует отметить группу </a:t>
            </a:r>
            <a:r>
              <a:rPr lang="ru-RU" sz="2600" dirty="0" err="1"/>
              <a:t>гликозамингликанов</a:t>
            </a:r>
            <a:r>
              <a:rPr lang="ru-RU" sz="2600" dirty="0"/>
              <a:t>, </a:t>
            </a:r>
            <a:r>
              <a:rPr lang="ru-RU" sz="2600" dirty="0" smtClean="0"/>
              <a:t>в </a:t>
            </a:r>
            <a:r>
              <a:rPr lang="ru-RU" sz="2600" dirty="0"/>
              <a:t>качестве небелковой части находятся кислые </a:t>
            </a:r>
            <a:r>
              <a:rPr lang="ru-RU" sz="2600" dirty="0" err="1"/>
              <a:t>мукополисахариды</a:t>
            </a:r>
            <a:r>
              <a:rPr lang="ru-RU" sz="2600" dirty="0"/>
              <a:t> </a:t>
            </a:r>
            <a:r>
              <a:rPr lang="ru-RU" sz="2600" dirty="0" smtClean="0"/>
              <a:t>- муцины </a:t>
            </a:r>
            <a:r>
              <a:rPr lang="ru-RU" sz="2600" dirty="0"/>
              <a:t>и мукоиды (муцин - белок слюны, содержит </a:t>
            </a:r>
            <a:r>
              <a:rPr lang="ru-RU" sz="2600" dirty="0" err="1"/>
              <a:t>гиалуроновую</a:t>
            </a:r>
            <a:r>
              <a:rPr lang="ru-RU" sz="2600" dirty="0"/>
              <a:t> к-ту; мукоиды входят в состав хрящей, костей, связок, сухожилий, яичного белка, содержат много остатков серной и </a:t>
            </a:r>
            <a:r>
              <a:rPr lang="ru-RU" sz="2600" dirty="0" err="1"/>
              <a:t>глюкуроновой</a:t>
            </a:r>
            <a:r>
              <a:rPr lang="ru-RU" sz="2600" dirty="0"/>
              <a:t> кислот</a:t>
            </a:r>
            <a:r>
              <a:rPr lang="ru-RU" sz="2600" dirty="0" smtClean="0"/>
              <a:t>).</a:t>
            </a:r>
            <a:endParaRPr lang="ru-RU" sz="2600" dirty="0"/>
          </a:p>
        </p:txBody>
      </p:sp>
    </p:spTree>
    <p:extLst>
      <p:ext uri="{BB962C8B-B14F-4D97-AF65-F5344CB8AC3E}">
        <p14:creationId xmlns:p14="http://schemas.microsoft.com/office/powerpoint/2010/main" val="1023812507"/>
      </p:ext>
    </p:extLst>
  </p:cSld>
  <p:clrMapOvr>
    <a:masterClrMapping/>
  </p:clrMapOvr>
  <p:transition spd="slow">
    <p:blinds dir="vert"/>
  </p:transition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50127" y="64575"/>
            <a:ext cx="8857396" cy="67710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/>
              <a:t>В углеводном компоненте </a:t>
            </a:r>
            <a:r>
              <a:rPr lang="ru-RU" sz="2400" b="1" dirty="0"/>
              <a:t>Г.</a:t>
            </a:r>
            <a:r>
              <a:rPr lang="ru-RU" sz="2400" dirty="0"/>
              <a:t> обнаружены такие моносахариды, как D-галактоза, D-</a:t>
            </a:r>
            <a:r>
              <a:rPr lang="ru-RU" sz="2400" dirty="0" err="1"/>
              <a:t>манноза</a:t>
            </a:r>
            <a:r>
              <a:rPr lang="ru-RU" sz="2400" dirty="0"/>
              <a:t>, D-глюкоза, N-</a:t>
            </a:r>
            <a:r>
              <a:rPr lang="ru-RU" sz="2400" dirty="0" err="1"/>
              <a:t>ацетилгалактозамин</a:t>
            </a:r>
            <a:r>
              <a:rPr lang="ru-RU" sz="2400" dirty="0"/>
              <a:t>, N-</a:t>
            </a:r>
            <a:r>
              <a:rPr lang="ru-RU" sz="2400" dirty="0" err="1"/>
              <a:t>ацетилглюкозамин</a:t>
            </a:r>
            <a:r>
              <a:rPr lang="ru-RU" sz="2400" dirty="0"/>
              <a:t> и др.</a:t>
            </a:r>
          </a:p>
          <a:p>
            <a:pPr algn="just"/>
            <a:r>
              <a:rPr lang="ru-RU" sz="2200" dirty="0"/>
              <a:t>Представителями </a:t>
            </a:r>
            <a:r>
              <a:rPr lang="ru-RU" sz="2200" b="1" dirty="0"/>
              <a:t>Г.</a:t>
            </a:r>
            <a:r>
              <a:rPr lang="ru-RU" sz="2200" dirty="0"/>
              <a:t> являются различные ферменты (</a:t>
            </a:r>
            <a:r>
              <a:rPr lang="ru-RU" sz="2200" dirty="0" err="1"/>
              <a:t>холинэстераза</a:t>
            </a:r>
            <a:r>
              <a:rPr lang="ru-RU" sz="2200" dirty="0"/>
              <a:t>, </a:t>
            </a:r>
            <a:r>
              <a:rPr lang="ru-RU" sz="2200" dirty="0" err="1"/>
              <a:t>церулоплазмин</a:t>
            </a:r>
            <a:r>
              <a:rPr lang="ru-RU" sz="2200" dirty="0"/>
              <a:t>), гормоны (гонадотропин, </a:t>
            </a:r>
            <a:r>
              <a:rPr lang="ru-RU" sz="2200" dirty="0" err="1"/>
              <a:t>эритропоэтин</a:t>
            </a:r>
            <a:r>
              <a:rPr lang="ru-RU" sz="2200" dirty="0"/>
              <a:t>) группоспецифические субстанции крови, протромбин, фибриноген, интерфероны, обладающие антивирусным, противоопухолевым и </a:t>
            </a:r>
            <a:r>
              <a:rPr lang="ru-RU" sz="2200" dirty="0" err="1"/>
              <a:t>иммунорегуляторным</a:t>
            </a:r>
            <a:r>
              <a:rPr lang="ru-RU" sz="2200" dirty="0"/>
              <a:t> действием, а также иммуноглобулины (антитела</a:t>
            </a:r>
            <a:r>
              <a:rPr lang="ru-RU" sz="2200" dirty="0" smtClean="0"/>
              <a:t>).</a:t>
            </a:r>
          </a:p>
          <a:p>
            <a:pPr algn="just"/>
            <a:r>
              <a:rPr lang="ru-RU" sz="2400" b="1" dirty="0" smtClean="0">
                <a:solidFill>
                  <a:srgbClr val="FF0000"/>
                </a:solidFill>
              </a:rPr>
              <a:t>4. </a:t>
            </a:r>
            <a:r>
              <a:rPr lang="ru-RU" sz="2400" b="1" dirty="0" err="1">
                <a:solidFill>
                  <a:srgbClr val="FF0000"/>
                </a:solidFill>
              </a:rPr>
              <a:t>Металлопротеиды</a:t>
            </a:r>
            <a:r>
              <a:rPr lang="ru-RU" sz="2400" b="1" dirty="0">
                <a:solidFill>
                  <a:srgbClr val="FF0000"/>
                </a:solidFill>
              </a:rPr>
              <a:t> </a:t>
            </a:r>
            <a:r>
              <a:rPr lang="ru-RU" sz="2400" dirty="0"/>
              <a:t>– содержат атомы металлов (</a:t>
            </a:r>
            <a:r>
              <a:rPr lang="ru-RU" sz="2400" dirty="0" err="1"/>
              <a:t>Fe</a:t>
            </a:r>
            <a:r>
              <a:rPr lang="ru-RU" sz="2400" dirty="0"/>
              <a:t>, </a:t>
            </a:r>
            <a:r>
              <a:rPr lang="ru-RU" sz="2400" dirty="0" err="1"/>
              <a:t>Cu</a:t>
            </a:r>
            <a:r>
              <a:rPr lang="ru-RU" sz="2400" dirty="0"/>
              <a:t>, </a:t>
            </a:r>
            <a:r>
              <a:rPr lang="ru-RU" sz="2400" dirty="0" err="1"/>
              <a:t>Zn</a:t>
            </a:r>
            <a:r>
              <a:rPr lang="ru-RU" sz="2400" dirty="0"/>
              <a:t> и др.), связь осуществляется непосредственно с белком без каких-то специальных групп атомов. </a:t>
            </a:r>
            <a:r>
              <a:rPr lang="ru-RU" sz="2400" dirty="0" smtClean="0"/>
              <a:t>Это </a:t>
            </a:r>
            <a:r>
              <a:rPr lang="ru-RU" sz="2400" dirty="0"/>
              <a:t>могут быть транспортные белки (</a:t>
            </a:r>
            <a:r>
              <a:rPr lang="ru-RU" sz="2400" dirty="0" err="1"/>
              <a:t>трансферрин</a:t>
            </a:r>
            <a:r>
              <a:rPr lang="ru-RU" sz="2400" dirty="0"/>
              <a:t>), депонирующие белки (</a:t>
            </a:r>
            <a:r>
              <a:rPr lang="ru-RU" sz="2400" dirty="0" err="1"/>
              <a:t>ферритин</a:t>
            </a:r>
            <a:r>
              <a:rPr lang="ru-RU" sz="2400" dirty="0"/>
              <a:t>, </a:t>
            </a:r>
            <a:r>
              <a:rPr lang="ru-RU" sz="2400" dirty="0" err="1"/>
              <a:t>гемосидерин</a:t>
            </a:r>
            <a:r>
              <a:rPr lang="ru-RU" sz="2400" dirty="0"/>
              <a:t>). У транспортных белков содержание металла составляет десятые доли процента, а у депонирующих белков это уже десятки процентов </a:t>
            </a:r>
            <a:r>
              <a:rPr lang="ru-RU" sz="2400" dirty="0" smtClean="0"/>
              <a:t>(например в </a:t>
            </a:r>
            <a:r>
              <a:rPr lang="ru-RU" sz="2400" dirty="0" err="1"/>
              <a:t>ферритине</a:t>
            </a:r>
            <a:r>
              <a:rPr lang="ru-RU" sz="2400" dirty="0"/>
              <a:t> </a:t>
            </a:r>
            <a:r>
              <a:rPr lang="ru-RU" sz="2400" dirty="0" smtClean="0"/>
              <a:t>железа </a:t>
            </a:r>
            <a:r>
              <a:rPr lang="ru-RU" sz="2400" dirty="0"/>
              <a:t>20 %). </a:t>
            </a:r>
            <a:endParaRPr lang="ru-RU" sz="2400" dirty="0" smtClean="0"/>
          </a:p>
          <a:p>
            <a:pPr algn="just"/>
            <a:r>
              <a:rPr lang="ru-RU" sz="2200" dirty="0" smtClean="0"/>
              <a:t>К </a:t>
            </a:r>
            <a:r>
              <a:rPr lang="ru-RU" sz="2200" b="1" dirty="0" smtClean="0"/>
              <a:t>М</a:t>
            </a:r>
            <a:r>
              <a:rPr lang="ru-RU" sz="2200" b="1" dirty="0"/>
              <a:t>.</a:t>
            </a:r>
            <a:r>
              <a:rPr lang="ru-RU" sz="2200" dirty="0"/>
              <a:t> </a:t>
            </a:r>
            <a:r>
              <a:rPr lang="ru-RU" sz="2200" dirty="0" smtClean="0"/>
              <a:t>относится большое </a:t>
            </a:r>
            <a:r>
              <a:rPr lang="ru-RU" sz="2200" dirty="0"/>
              <a:t>числом ферментов: </a:t>
            </a:r>
            <a:r>
              <a:rPr lang="ru-RU" sz="2200" dirty="0" err="1"/>
              <a:t>дипептидаза</a:t>
            </a:r>
            <a:r>
              <a:rPr lang="ru-RU" sz="2200" dirty="0"/>
              <a:t> (</a:t>
            </a:r>
            <a:r>
              <a:rPr lang="ru-RU" sz="2200" dirty="0" smtClean="0"/>
              <a:t>Mo</a:t>
            </a:r>
            <a:r>
              <a:rPr lang="ru-RU" sz="2200" baseline="30000" dirty="0"/>
              <a:t>2+</a:t>
            </a:r>
            <a:r>
              <a:rPr lang="ru-RU" sz="2200" dirty="0" smtClean="0"/>
              <a:t>), </a:t>
            </a:r>
            <a:r>
              <a:rPr lang="ru-RU" sz="2200" dirty="0" err="1"/>
              <a:t>ксантиноксидаза</a:t>
            </a:r>
            <a:r>
              <a:rPr lang="ru-RU" sz="2200" dirty="0"/>
              <a:t> (</a:t>
            </a:r>
            <a:r>
              <a:rPr lang="ru-RU" sz="2200" dirty="0" smtClean="0"/>
              <a:t>Mo</a:t>
            </a:r>
            <a:r>
              <a:rPr lang="ru-RU" sz="2200" baseline="30000" dirty="0"/>
              <a:t>2</a:t>
            </a:r>
            <a:r>
              <a:rPr lang="ru-RU" sz="2200" baseline="30000" dirty="0" smtClean="0"/>
              <a:t>+</a:t>
            </a:r>
            <a:r>
              <a:rPr lang="ru-RU" sz="2200" dirty="0" smtClean="0"/>
              <a:t>), </a:t>
            </a:r>
            <a:r>
              <a:rPr lang="ru-RU" sz="2200" dirty="0" err="1"/>
              <a:t>тирозиназа</a:t>
            </a:r>
            <a:r>
              <a:rPr lang="ru-RU" sz="2200" dirty="0"/>
              <a:t> (</a:t>
            </a:r>
            <a:r>
              <a:rPr lang="ru-RU" sz="2200" dirty="0" smtClean="0"/>
              <a:t>Cu</a:t>
            </a:r>
            <a:r>
              <a:rPr lang="ru-RU" sz="2200" baseline="30000" dirty="0" smtClean="0"/>
              <a:t>2</a:t>
            </a:r>
            <a:r>
              <a:rPr lang="ru-RU" sz="2200" baseline="30000" dirty="0"/>
              <a:t>+</a:t>
            </a:r>
            <a:r>
              <a:rPr lang="ru-RU" sz="2200" dirty="0" smtClean="0"/>
              <a:t>), </a:t>
            </a:r>
            <a:r>
              <a:rPr lang="ru-RU" sz="2200" dirty="0" err="1"/>
              <a:t>полифенолоксидаза</a:t>
            </a:r>
            <a:r>
              <a:rPr lang="ru-RU" sz="2200" dirty="0"/>
              <a:t> (</a:t>
            </a:r>
            <a:r>
              <a:rPr lang="ru-RU" sz="2200" dirty="0" smtClean="0"/>
              <a:t>Cu</a:t>
            </a:r>
            <a:r>
              <a:rPr lang="ru-RU" sz="2200" baseline="30000" dirty="0" smtClean="0"/>
              <a:t>2</a:t>
            </a:r>
            <a:r>
              <a:rPr lang="ru-RU" sz="2200" baseline="30000" dirty="0"/>
              <a:t>+</a:t>
            </a:r>
            <a:r>
              <a:rPr lang="ru-RU" sz="2200" dirty="0" smtClean="0"/>
              <a:t>), </a:t>
            </a:r>
            <a:r>
              <a:rPr lang="ru-RU" sz="2200" dirty="0" err="1"/>
              <a:t>цитохромксидаза</a:t>
            </a:r>
            <a:r>
              <a:rPr lang="ru-RU" sz="2200" dirty="0"/>
              <a:t> (</a:t>
            </a:r>
            <a:r>
              <a:rPr lang="ru-RU" sz="2200" dirty="0" smtClean="0"/>
              <a:t>Fe</a:t>
            </a:r>
            <a:r>
              <a:rPr lang="ru-RU" sz="2200" baseline="30000" dirty="0"/>
              <a:t>2+</a:t>
            </a:r>
            <a:r>
              <a:rPr lang="ru-RU" sz="2200" dirty="0" smtClean="0"/>
              <a:t>, Cu</a:t>
            </a:r>
            <a:r>
              <a:rPr lang="ru-RU" sz="2200" baseline="30000" dirty="0" smtClean="0"/>
              <a:t>2</a:t>
            </a:r>
            <a:r>
              <a:rPr lang="ru-RU" sz="2200" baseline="30000" dirty="0"/>
              <a:t>+</a:t>
            </a:r>
            <a:r>
              <a:rPr lang="ru-RU" sz="2200" dirty="0" smtClean="0"/>
              <a:t>), </a:t>
            </a:r>
            <a:r>
              <a:rPr lang="ru-RU" sz="2200" dirty="0" err="1"/>
              <a:t>карбоксипептидаза</a:t>
            </a:r>
            <a:r>
              <a:rPr lang="ru-RU" sz="2200" dirty="0"/>
              <a:t> (</a:t>
            </a:r>
            <a:r>
              <a:rPr lang="ru-RU" sz="2200" dirty="0" smtClean="0"/>
              <a:t>Fe</a:t>
            </a:r>
            <a:r>
              <a:rPr lang="ru-RU" sz="2200" baseline="30000" dirty="0"/>
              <a:t>2</a:t>
            </a:r>
            <a:r>
              <a:rPr lang="ru-RU" sz="2200" baseline="30000" dirty="0" smtClean="0"/>
              <a:t>+</a:t>
            </a:r>
            <a:r>
              <a:rPr lang="ru-RU" sz="2200" dirty="0" smtClean="0"/>
              <a:t>, Cu</a:t>
            </a:r>
            <a:r>
              <a:rPr lang="ru-RU" sz="2200" baseline="30000" dirty="0" smtClean="0"/>
              <a:t>2</a:t>
            </a:r>
            <a:r>
              <a:rPr lang="ru-RU" sz="2200" baseline="30000" dirty="0"/>
              <a:t>+</a:t>
            </a:r>
            <a:r>
              <a:rPr lang="ru-RU" sz="2200" dirty="0" smtClean="0"/>
              <a:t>), </a:t>
            </a:r>
            <a:r>
              <a:rPr lang="ru-RU" sz="2200" dirty="0" err="1"/>
              <a:t>пероксидаза</a:t>
            </a:r>
            <a:r>
              <a:rPr lang="ru-RU" sz="2200" dirty="0"/>
              <a:t>  (</a:t>
            </a:r>
            <a:r>
              <a:rPr lang="ru-RU" sz="2200" dirty="0" smtClean="0"/>
              <a:t>Fe</a:t>
            </a:r>
            <a:r>
              <a:rPr lang="ru-RU" sz="2200" baseline="30000" dirty="0"/>
              <a:t>2</a:t>
            </a:r>
            <a:r>
              <a:rPr lang="ru-RU" sz="2200" baseline="30000" dirty="0" smtClean="0"/>
              <a:t>+</a:t>
            </a:r>
            <a:r>
              <a:rPr lang="ru-RU" sz="2200" dirty="0" smtClean="0"/>
              <a:t>), </a:t>
            </a:r>
            <a:r>
              <a:rPr lang="ru-RU" sz="2200" dirty="0"/>
              <a:t>аргиназа (</a:t>
            </a:r>
            <a:r>
              <a:rPr lang="ru-RU" sz="2200" dirty="0" smtClean="0"/>
              <a:t>Mn</a:t>
            </a:r>
            <a:r>
              <a:rPr lang="ru-RU" sz="2200" baseline="30000" dirty="0"/>
              <a:t>2</a:t>
            </a:r>
            <a:r>
              <a:rPr lang="ru-RU" sz="2200" baseline="30000" dirty="0" smtClean="0"/>
              <a:t>+</a:t>
            </a:r>
            <a:r>
              <a:rPr lang="ru-RU" sz="2200" dirty="0" smtClean="0"/>
              <a:t>) </a:t>
            </a:r>
            <a:r>
              <a:rPr lang="ru-RU" sz="2200" dirty="0"/>
              <a:t>и др.</a:t>
            </a:r>
          </a:p>
        </p:txBody>
      </p:sp>
    </p:spTree>
    <p:extLst>
      <p:ext uri="{BB962C8B-B14F-4D97-AF65-F5344CB8AC3E}">
        <p14:creationId xmlns:p14="http://schemas.microsoft.com/office/powerpoint/2010/main" val="1730845765"/>
      </p:ext>
    </p:extLst>
  </p:cSld>
  <p:clrMapOvr>
    <a:masterClrMapping/>
  </p:clrMapOvr>
  <p:transition spd="slow">
    <p:blinds dir="vert"/>
  </p:transition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36477" y="372466"/>
            <a:ext cx="8802808" cy="52101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sz="2400" b="1" dirty="0" smtClean="0">
                <a:solidFill>
                  <a:srgbClr val="FF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5. </a:t>
            </a:r>
            <a:r>
              <a:rPr lang="ru-RU" sz="2400" b="1" dirty="0">
                <a:solidFill>
                  <a:srgbClr val="FF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Липопротеиды </a:t>
            </a:r>
            <a:r>
              <a:rPr lang="ru-RU" sz="2400" dirty="0">
                <a:ea typeface="Times New Roman" panose="02020603050405020304" pitchFamily="18" charset="0"/>
                <a:cs typeface="Times New Roman" panose="02020603050405020304" pitchFamily="18" charset="0"/>
              </a:rPr>
              <a:t>– большая группа сложных белков, в значительном количестве находящихся в митохондриях, из них в основном состоит эндоплазматический </a:t>
            </a:r>
            <a:r>
              <a:rPr lang="ru-RU" sz="24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ретикулум</a:t>
            </a:r>
            <a:r>
              <a:rPr lang="ru-RU" sz="2400" dirty="0">
                <a:ea typeface="Times New Roman" panose="02020603050405020304" pitchFamily="18" charset="0"/>
                <a:cs typeface="Times New Roman" panose="02020603050405020304" pitchFamily="18" charset="0"/>
              </a:rPr>
              <a:t>, входят в состав биологических мембран (плазматическая мембрана, эндоплазматический </a:t>
            </a:r>
            <a:r>
              <a:rPr lang="ru-RU" sz="24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ретикулум</a:t>
            </a:r>
            <a:r>
              <a:rPr lang="ru-RU" sz="2400" dirty="0">
                <a:ea typeface="Times New Roman" panose="02020603050405020304" pitchFamily="18" charset="0"/>
                <a:cs typeface="Times New Roman" panose="02020603050405020304" pitchFamily="18" charset="0"/>
              </a:rPr>
              <a:t>, аппарат </a:t>
            </a:r>
            <a:r>
              <a:rPr lang="ru-RU" sz="24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Гольджи</a:t>
            </a:r>
            <a:r>
              <a:rPr lang="ru-RU" sz="2400" dirty="0"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митохондреальной</a:t>
            </a:r>
            <a:r>
              <a:rPr lang="ru-RU" sz="2400" dirty="0">
                <a:ea typeface="Times New Roman" panose="02020603050405020304" pitchFamily="18" charset="0"/>
                <a:cs typeface="Times New Roman" panose="02020603050405020304" pitchFamily="18" charset="0"/>
              </a:rPr>
              <a:t> и ядерной мембране и др.), их обнаруживают в нервной ткани, и в плазме крови, и в молоке. Растворяются в воде и не растворяются в органических растворителях (эфире, бензоле, хлороформе и др.). </a:t>
            </a:r>
            <a:r>
              <a:rPr lang="ru-RU" sz="2400" b="1" dirty="0">
                <a:ea typeface="Times New Roman" panose="02020603050405020304" pitchFamily="18" charset="0"/>
                <a:cs typeface="Times New Roman" panose="02020603050405020304" pitchFamily="18" charset="0"/>
              </a:rPr>
              <a:t>Л.</a:t>
            </a:r>
            <a:r>
              <a:rPr lang="ru-RU" sz="2400" dirty="0">
                <a:ea typeface="Times New Roman" panose="02020603050405020304" pitchFamily="18" charset="0"/>
                <a:cs typeface="Times New Roman" panose="02020603050405020304" pitchFamily="18" charset="0"/>
              </a:rPr>
              <a:t> большие молекулы с </a:t>
            </a:r>
            <a:r>
              <a:rPr lang="ru-RU" sz="24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М.м</a:t>
            </a:r>
            <a:r>
              <a:rPr lang="ru-RU" sz="2400" dirty="0">
                <a:ea typeface="Times New Roman" panose="02020603050405020304" pitchFamily="18" charset="0"/>
                <a:cs typeface="Times New Roman" panose="02020603050405020304" pitchFamily="18" charset="0"/>
              </a:rPr>
              <a:t>. достигающих миллиона дальтон. Липиды, входящие в состав </a:t>
            </a:r>
            <a:r>
              <a:rPr lang="ru-RU" sz="2400" b="1" dirty="0">
                <a:ea typeface="Times New Roman" panose="02020603050405020304" pitchFamily="18" charset="0"/>
                <a:cs typeface="Times New Roman" panose="02020603050405020304" pitchFamily="18" charset="0"/>
              </a:rPr>
              <a:t>Л.</a:t>
            </a:r>
            <a:r>
              <a:rPr lang="ru-RU" sz="2400" dirty="0">
                <a:ea typeface="Times New Roman" panose="02020603050405020304" pitchFamily="18" charset="0"/>
                <a:cs typeface="Times New Roman" panose="02020603050405020304" pitchFamily="18" charset="0"/>
              </a:rPr>
              <a:t>, отличаются по строению и биологическим свойствам. В состав входят: нейтральные липиды (триглицериды), фосфолипиды, холестерин и др. </a:t>
            </a:r>
            <a:endParaRPr lang="ru-RU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6620217"/>
      </p:ext>
    </p:extLst>
  </p:cSld>
  <p:clrMapOvr>
    <a:masterClrMapping/>
  </p:clrMapOvr>
  <p:transition spd="slow">
    <p:blinds dir="vert"/>
  </p:transition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8238" y="0"/>
            <a:ext cx="9048466" cy="68102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sz="2400" dirty="0">
                <a:ea typeface="Times New Roman" panose="02020603050405020304" pitchFamily="18" charset="0"/>
                <a:cs typeface="Times New Roman" panose="02020603050405020304" pitchFamily="18" charset="0"/>
              </a:rPr>
              <a:t>Наиболее изучены транспортные </a:t>
            </a:r>
            <a:r>
              <a:rPr lang="ru-RU" sz="2400" b="1" dirty="0">
                <a:ea typeface="Times New Roman" panose="02020603050405020304" pitchFamily="18" charset="0"/>
                <a:cs typeface="Times New Roman" panose="02020603050405020304" pitchFamily="18" charset="0"/>
              </a:rPr>
              <a:t>Л.</a:t>
            </a:r>
            <a:r>
              <a:rPr lang="ru-RU" sz="2400" dirty="0">
                <a:ea typeface="Times New Roman" panose="02020603050405020304" pitchFamily="18" charset="0"/>
                <a:cs typeface="Times New Roman" panose="02020603050405020304" pitchFamily="18" charset="0"/>
              </a:rPr>
              <a:t>, присутствующие в плазме крови млекопитающих. Данные </a:t>
            </a:r>
            <a:r>
              <a:rPr lang="ru-RU" sz="2400" b="1" dirty="0">
                <a:ea typeface="Times New Roman" panose="02020603050405020304" pitchFamily="18" charset="0"/>
                <a:cs typeface="Times New Roman" panose="02020603050405020304" pitchFamily="18" charset="0"/>
              </a:rPr>
              <a:t>Л.</a:t>
            </a:r>
            <a:r>
              <a:rPr lang="ru-RU" sz="2400" dirty="0">
                <a:ea typeface="Times New Roman" panose="02020603050405020304" pitchFamily="18" charset="0"/>
                <a:cs typeface="Times New Roman" panose="02020603050405020304" pitchFamily="18" charset="0"/>
              </a:rPr>
              <a:t> содержат как полярные, так и нейтральные липиды, а также холестерин и его эфиры. Они показывают в виде каких соединений липиды из тонкого кишечника транспортируются кровью в печень, и далее в жировую ткань. </a:t>
            </a:r>
            <a:r>
              <a:rPr lang="ru-RU" sz="2400" b="1" dirty="0">
                <a:ea typeface="Times New Roman" panose="02020603050405020304" pitchFamily="18" charset="0"/>
                <a:cs typeface="Times New Roman" panose="02020603050405020304" pitchFamily="18" charset="0"/>
              </a:rPr>
              <a:t>Л.</a:t>
            </a:r>
            <a:r>
              <a:rPr lang="ru-RU" sz="2400" dirty="0">
                <a:ea typeface="Times New Roman" panose="02020603050405020304" pitchFamily="18" charset="0"/>
                <a:cs typeface="Times New Roman" panose="02020603050405020304" pitchFamily="18" charset="0"/>
              </a:rPr>
              <a:t> плазмы крови </a:t>
            </a:r>
            <a:r>
              <a:rPr lang="ru-RU" sz="2400" dirty="0" smtClean="0">
                <a:ea typeface="Times New Roman" panose="02020603050405020304" pitchFamily="18" charset="0"/>
                <a:cs typeface="Times New Roman" panose="02020603050405020304" pitchFamily="18" charset="0"/>
              </a:rPr>
              <a:t>делятся </a:t>
            </a:r>
            <a:r>
              <a:rPr lang="ru-RU" sz="2400" dirty="0">
                <a:ea typeface="Times New Roman" panose="02020603050405020304" pitchFamily="18" charset="0"/>
                <a:cs typeface="Times New Roman" panose="02020603050405020304" pitchFamily="18" charset="0"/>
              </a:rPr>
              <a:t>по своей плотности на четыре группы: самыми легкими являются – </a:t>
            </a:r>
            <a:r>
              <a:rPr lang="ru-RU" sz="24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хиломикроны</a:t>
            </a:r>
            <a:r>
              <a:rPr lang="ru-RU" sz="2400" dirty="0">
                <a:ea typeface="Times New Roman" panose="02020603050405020304" pitchFamily="18" charset="0"/>
                <a:cs typeface="Times New Roman" panose="02020603050405020304" pitchFamily="18" charset="0"/>
              </a:rPr>
              <a:t> – крупные структуры, содержащие 98 % липидов и 2 % белков (представлены экзогенными </a:t>
            </a:r>
            <a:r>
              <a:rPr lang="ru-RU" sz="24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триацилглицеридами</a:t>
            </a:r>
            <a:r>
              <a:rPr lang="ru-RU" sz="2400" dirty="0">
                <a:ea typeface="Times New Roman" panose="02020603050405020304" pitchFamily="18" charset="0"/>
                <a:cs typeface="Times New Roman" panose="02020603050405020304" pitchFamily="18" charset="0"/>
              </a:rPr>
              <a:t>); </a:t>
            </a:r>
            <a:r>
              <a:rPr lang="ru-RU" sz="2400" b="1" dirty="0" smtClean="0">
                <a:ea typeface="Times New Roman" panose="02020603050405020304" pitchFamily="18" charset="0"/>
                <a:cs typeface="Times New Roman" panose="02020603050405020304" pitchFamily="18" charset="0"/>
              </a:rPr>
              <a:t>л.</a:t>
            </a:r>
            <a:r>
              <a:rPr lang="ru-RU" sz="2400" dirty="0" smtClean="0"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>
                <a:ea typeface="Times New Roman" panose="02020603050405020304" pitchFamily="18" charset="0"/>
                <a:cs typeface="Times New Roman" panose="02020603050405020304" pitchFamily="18" charset="0"/>
              </a:rPr>
              <a:t>очень низкой плотности (ЛПОНП, или пре-β-липопротеины), содержат 90 % липидов и 10 % белков (представлены эндогенными </a:t>
            </a:r>
            <a:r>
              <a:rPr lang="ru-RU" sz="24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триацилглицеринами</a:t>
            </a:r>
            <a:r>
              <a:rPr lang="ru-RU" sz="2400" dirty="0">
                <a:ea typeface="Times New Roman" panose="02020603050405020304" pitchFamily="18" charset="0"/>
                <a:cs typeface="Times New Roman" panose="02020603050405020304" pitchFamily="18" charset="0"/>
              </a:rPr>
              <a:t>); </a:t>
            </a:r>
            <a:r>
              <a:rPr lang="ru-RU" sz="2400" b="1" dirty="0" smtClean="0">
                <a:ea typeface="Times New Roman" panose="02020603050405020304" pitchFamily="18" charset="0"/>
                <a:cs typeface="Times New Roman" panose="02020603050405020304" pitchFamily="18" charset="0"/>
              </a:rPr>
              <a:t>л.</a:t>
            </a:r>
            <a:r>
              <a:rPr lang="ru-RU" sz="2400" dirty="0" smtClean="0"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>
                <a:ea typeface="Times New Roman" panose="02020603050405020304" pitchFamily="18" charset="0"/>
                <a:cs typeface="Times New Roman" panose="02020603050405020304" pitchFamily="18" charset="0"/>
              </a:rPr>
              <a:t>низкой плотности (ЛПНП, β-липопротеины), содержат 78 % липидов и 22 % белков (представлены </a:t>
            </a:r>
            <a:r>
              <a:rPr lang="ru-RU" sz="24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холестеролом</a:t>
            </a:r>
            <a:r>
              <a:rPr lang="ru-RU" sz="2400" dirty="0">
                <a:ea typeface="Times New Roman" panose="02020603050405020304" pitchFamily="18" charset="0"/>
                <a:cs typeface="Times New Roman" panose="02020603050405020304" pitchFamily="18" charset="0"/>
              </a:rPr>
              <a:t> и его эфирами); </a:t>
            </a:r>
            <a:r>
              <a:rPr lang="ru-RU" sz="2400" b="1" dirty="0" smtClean="0">
                <a:ea typeface="Times New Roman" panose="02020603050405020304" pitchFamily="18" charset="0"/>
                <a:cs typeface="Times New Roman" panose="02020603050405020304" pitchFamily="18" charset="0"/>
              </a:rPr>
              <a:t>л.</a:t>
            </a:r>
            <a:r>
              <a:rPr lang="ru-RU" sz="2400" dirty="0" smtClean="0"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>
                <a:ea typeface="Times New Roman" panose="02020603050405020304" pitchFamily="18" charset="0"/>
                <a:cs typeface="Times New Roman" panose="02020603050405020304" pitchFamily="18" charset="0"/>
              </a:rPr>
              <a:t>высокой плотности (ЛПВП, α-липопротеины), содержат 50 % липидов и 50 % белков (представлены фосфолипидами и эфирами </a:t>
            </a:r>
            <a:r>
              <a:rPr lang="ru-RU" sz="24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холестерола</a:t>
            </a:r>
            <a:r>
              <a:rPr lang="ru-RU" sz="2400" dirty="0">
                <a:ea typeface="Times New Roman" panose="02020603050405020304" pitchFamily="18" charset="0"/>
                <a:cs typeface="Times New Roman" panose="02020603050405020304" pitchFamily="18" charset="0"/>
              </a:rPr>
              <a:t>). β-липопротеинам отводится основная роль в патогенезе атеросклерозе.</a:t>
            </a:r>
            <a:endParaRPr lang="ru-RU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72025837"/>
      </p:ext>
    </p:extLst>
  </p:cSld>
  <p:clrMapOvr>
    <a:masterClrMapping/>
  </p:clrMapOvr>
  <p:transition spd="slow">
    <p:blinds dir="vert"/>
  </p:transition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3" name="Text Box 3"/>
          <p:cNvSpPr txBox="1">
            <a:spLocks noChangeArrowheads="1"/>
          </p:cNvSpPr>
          <p:nvPr/>
        </p:nvSpPr>
        <p:spPr bwMode="auto">
          <a:xfrm>
            <a:off x="0" y="0"/>
            <a:ext cx="9144000" cy="70194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0000" tIns="46800" rIns="90000" bIns="46800" anchor="ctr">
            <a:spAutoFit/>
          </a:bodyPr>
          <a:lstStyle>
            <a:lvl1pPr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just"/>
            <a:r>
              <a:rPr lang="ru-RU" sz="3000" dirty="0" smtClean="0">
                <a:solidFill>
                  <a:srgbClr val="FF0000"/>
                </a:solidFill>
              </a:rPr>
              <a:t>6</a:t>
            </a:r>
            <a:r>
              <a:rPr lang="en-US" sz="3000" dirty="0" smtClean="0">
                <a:solidFill>
                  <a:srgbClr val="FF0000"/>
                </a:solidFill>
              </a:rPr>
              <a:t>.</a:t>
            </a:r>
            <a:r>
              <a:rPr lang="en-US" sz="3000" dirty="0" smtClean="0"/>
              <a:t> </a:t>
            </a:r>
            <a:r>
              <a:rPr lang="en-US" sz="3000" dirty="0" err="1">
                <a:solidFill>
                  <a:srgbClr val="FF0000"/>
                </a:solidFill>
              </a:rPr>
              <a:t>Нуклеопротеиды</a:t>
            </a:r>
            <a:r>
              <a:rPr lang="en-US" sz="3000" dirty="0">
                <a:solidFill>
                  <a:srgbClr val="FF0000"/>
                </a:solidFill>
              </a:rPr>
              <a:t> </a:t>
            </a:r>
            <a:r>
              <a:rPr lang="ru-RU" sz="3000" dirty="0" smtClean="0"/>
              <a:t>– </a:t>
            </a:r>
            <a:r>
              <a:rPr lang="ru-RU" sz="3000" dirty="0"/>
              <a:t>содержат нуклеиновые кислоты (РНК и ДНК) – входят в состав любой клетки, так как являются компонентами ядерного материала и цитоплазмы. Некоторые </a:t>
            </a:r>
            <a:r>
              <a:rPr lang="ru-RU" sz="3000" b="1" dirty="0"/>
              <a:t>Н.</a:t>
            </a:r>
            <a:r>
              <a:rPr lang="ru-RU" sz="3000" dirty="0"/>
              <a:t> существуют в природе в виде особых частиц обладающих патогенной активностью и получили название вирусов. </a:t>
            </a:r>
            <a:r>
              <a:rPr lang="ru-RU" sz="3000" b="1" dirty="0"/>
              <a:t>Н.</a:t>
            </a:r>
            <a:r>
              <a:rPr lang="ru-RU" sz="3000" dirty="0"/>
              <a:t> выполняют специфические функции в живом организме: деление клеток, биосинтез белка, передача наследственной информации, </a:t>
            </a:r>
            <a:r>
              <a:rPr lang="ru-RU" sz="3000" dirty="0" err="1"/>
              <a:t>коферментные</a:t>
            </a:r>
            <a:r>
              <a:rPr lang="ru-RU" sz="3000" dirty="0"/>
              <a:t> и энергетические функции. </a:t>
            </a:r>
            <a:r>
              <a:rPr lang="ru-RU" sz="3000" dirty="0" err="1"/>
              <a:t>М.м</a:t>
            </a:r>
            <a:r>
              <a:rPr lang="ru-RU" sz="3000" dirty="0"/>
              <a:t>. составляет от нескольких десятков тысяч до десятков и даже сотен миллионов дальтон. </a:t>
            </a:r>
            <a:r>
              <a:rPr lang="ru-RU" sz="3000" dirty="0" smtClean="0"/>
              <a:t>Растворы </a:t>
            </a:r>
            <a:r>
              <a:rPr lang="ru-RU" sz="3000" dirty="0"/>
              <a:t>обладают высокой вязкостью и в ряде случаев обнаруживают двойное лучепреломление. Форма молекул широко варьируется от глобулярной до нитевидной.</a:t>
            </a:r>
          </a:p>
        </p:txBody>
      </p:sp>
    </p:spTree>
  </p:cSld>
  <p:clrMapOvr>
    <a:masterClrMapping/>
  </p:clrMapOvr>
  <p:transition spd="slow">
    <p:blinds dir="vert"/>
  </p:transition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5534" y="80200"/>
            <a:ext cx="8925636" cy="66787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ru-RU" b="1" dirty="0">
                <a:ea typeface="Times New Roman" panose="02020603050405020304" pitchFamily="18" charset="0"/>
                <a:cs typeface="Times New Roman" panose="02020603050405020304" pitchFamily="18" charset="0"/>
              </a:rPr>
              <a:t>Применение белков в промышленности и медицине</a:t>
            </a:r>
            <a:r>
              <a:rPr lang="ru-RU" dirty="0"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dirty="0">
                <a:ea typeface="Times New Roman" panose="02020603050405020304" pitchFamily="18" charset="0"/>
                <a:cs typeface="Times New Roman" panose="02020603050405020304" pitchFamily="18" charset="0"/>
              </a:rPr>
              <a:t>В последние годы </a:t>
            </a:r>
            <a:r>
              <a:rPr lang="ru-RU" b="1" dirty="0" smtClean="0">
                <a:ea typeface="Times New Roman" panose="02020603050405020304" pitchFamily="18" charset="0"/>
                <a:cs typeface="Times New Roman" panose="02020603050405020304" pitchFamily="18" charset="0"/>
              </a:rPr>
              <a:t>Б.</a:t>
            </a:r>
            <a:r>
              <a:rPr lang="ru-RU" dirty="0" smtClean="0"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ea typeface="Times New Roman" panose="02020603050405020304" pitchFamily="18" charset="0"/>
                <a:cs typeface="Times New Roman" panose="02020603050405020304" pitchFamily="18" charset="0"/>
              </a:rPr>
              <a:t>растительного происхождения все в большей степени используют для питания не только животных, но и человека. Основная масса </a:t>
            </a:r>
            <a:r>
              <a:rPr lang="ru-RU" b="1" dirty="0" smtClean="0">
                <a:ea typeface="Times New Roman" panose="02020603050405020304" pitchFamily="18" charset="0"/>
                <a:cs typeface="Times New Roman" panose="02020603050405020304" pitchFamily="18" charset="0"/>
              </a:rPr>
              <a:t>Б.</a:t>
            </a:r>
            <a:r>
              <a:rPr lang="ru-RU" dirty="0" smtClean="0"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ea typeface="Times New Roman" panose="02020603050405020304" pitchFamily="18" charset="0"/>
                <a:cs typeface="Times New Roman" panose="02020603050405020304" pitchFamily="18" charset="0"/>
              </a:rPr>
              <a:t>растительного происхождения приходится на зерновые и бобовые культуры, а также различных овощей. 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dirty="0">
                <a:ea typeface="Times New Roman" panose="02020603050405020304" pitchFamily="18" charset="0"/>
                <a:cs typeface="Times New Roman" panose="02020603050405020304" pitchFamily="18" charset="0"/>
              </a:rPr>
              <a:t>В последнее время широко применяется микробиологический синтез </a:t>
            </a:r>
            <a:r>
              <a:rPr lang="ru-RU" b="1" dirty="0" smtClean="0">
                <a:ea typeface="Times New Roman" panose="02020603050405020304" pitchFamily="18" charset="0"/>
                <a:cs typeface="Times New Roman" panose="02020603050405020304" pitchFamily="18" charset="0"/>
              </a:rPr>
              <a:t>Б.</a:t>
            </a:r>
            <a:r>
              <a:rPr lang="ru-RU" dirty="0" smtClean="0"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ea typeface="Times New Roman" panose="02020603050405020304" pitchFamily="18" charset="0"/>
                <a:cs typeface="Times New Roman" panose="02020603050405020304" pitchFamily="18" charset="0"/>
              </a:rPr>
              <a:t>Микробные </a:t>
            </a:r>
            <a:r>
              <a:rPr lang="ru-RU" b="1" dirty="0" smtClean="0">
                <a:ea typeface="Times New Roman" panose="02020603050405020304" pitchFamily="18" charset="0"/>
                <a:cs typeface="Times New Roman" panose="02020603050405020304" pitchFamily="18" charset="0"/>
              </a:rPr>
              <a:t>Б.</a:t>
            </a:r>
            <a:r>
              <a:rPr lang="ru-RU" dirty="0" smtClean="0"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ea typeface="Times New Roman" panose="02020603050405020304" pitchFamily="18" charset="0"/>
                <a:cs typeface="Times New Roman" panose="02020603050405020304" pitchFamily="18" charset="0"/>
              </a:rPr>
              <a:t>привлекают внимание за счет дешевизны и быстроты их получения по сравнению с животными и растительными. Промышленное получение </a:t>
            </a:r>
            <a:r>
              <a:rPr lang="ru-RU" b="1" dirty="0" smtClean="0">
                <a:ea typeface="Times New Roman" panose="02020603050405020304" pitchFamily="18" charset="0"/>
                <a:cs typeface="Times New Roman" panose="02020603050405020304" pitchFamily="18" charset="0"/>
              </a:rPr>
              <a:t>Б.</a:t>
            </a:r>
            <a:r>
              <a:rPr lang="ru-RU" dirty="0" smtClean="0"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ea typeface="Times New Roman" panose="02020603050405020304" pitchFamily="18" charset="0"/>
                <a:cs typeface="Times New Roman" panose="02020603050405020304" pitchFamily="18" charset="0"/>
              </a:rPr>
              <a:t>из микробных клеток осуществляется методом глубинного, непрерывного культивирования. Существенным недостатком данной методики является наличие в конечном продукте примесей микробных клеток, количество и токсичность которых строго регламентируется.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b="1" dirty="0" smtClean="0">
                <a:ea typeface="Times New Roman" panose="02020603050405020304" pitchFamily="18" charset="0"/>
                <a:cs typeface="Times New Roman" panose="02020603050405020304" pitchFamily="18" charset="0"/>
              </a:rPr>
              <a:t>Б.</a:t>
            </a:r>
            <a:r>
              <a:rPr lang="ru-RU" dirty="0" smtClean="0"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ea typeface="Times New Roman" panose="02020603050405020304" pitchFamily="18" charset="0"/>
                <a:cs typeface="Times New Roman" panose="02020603050405020304" pitchFamily="18" charset="0"/>
              </a:rPr>
              <a:t>и продукты их </a:t>
            </a:r>
            <a:r>
              <a:rPr lang="ru-RU" dirty="0" smtClean="0">
                <a:ea typeface="Times New Roman" panose="02020603050405020304" pitchFamily="18" charset="0"/>
                <a:cs typeface="Times New Roman" panose="02020603050405020304" pitchFamily="18" charset="0"/>
              </a:rPr>
              <a:t>расщепления </a:t>
            </a:r>
            <a:r>
              <a:rPr lang="ru-RU" dirty="0">
                <a:ea typeface="Times New Roman" panose="02020603050405020304" pitchFamily="18" charset="0"/>
                <a:cs typeface="Times New Roman" panose="02020603050405020304" pitchFamily="18" charset="0"/>
              </a:rPr>
              <a:t>применяются в медицине в качестве лекарственных веществ и лечебных пищевых </a:t>
            </a:r>
            <a:r>
              <a:rPr lang="ru-RU" dirty="0" smtClean="0">
                <a:ea typeface="Times New Roman" panose="02020603050405020304" pitchFamily="18" charset="0"/>
                <a:cs typeface="Times New Roman" panose="02020603050405020304" pitchFamily="18" charset="0"/>
              </a:rPr>
              <a:t>добавок, например, в </a:t>
            </a:r>
            <a:r>
              <a:rPr lang="ru-RU" dirty="0">
                <a:ea typeface="Times New Roman" panose="02020603050405020304" pitchFamily="18" charset="0"/>
                <a:cs typeface="Times New Roman" panose="02020603050405020304" pitchFamily="18" charset="0"/>
              </a:rPr>
              <a:t>клинической практике </a:t>
            </a:r>
            <a:r>
              <a:rPr lang="ru-RU" dirty="0" smtClean="0">
                <a:ea typeface="Times New Roman" panose="02020603050405020304" pitchFamily="18" charset="0"/>
                <a:cs typeface="Times New Roman" panose="02020603050405020304" pitchFamily="18" charset="0"/>
              </a:rPr>
              <a:t>- белковые </a:t>
            </a:r>
            <a:r>
              <a:rPr lang="ru-RU" dirty="0" err="1" smtClean="0">
                <a:ea typeface="Times New Roman" panose="02020603050405020304" pitchFamily="18" charset="0"/>
                <a:cs typeface="Times New Roman" panose="02020603050405020304" pitchFamily="18" charset="0"/>
              </a:rPr>
              <a:t>гидролизаты</a:t>
            </a:r>
            <a:r>
              <a:rPr lang="ru-RU" dirty="0" smtClean="0">
                <a:ea typeface="Times New Roman" panose="02020603050405020304" pitchFamily="18" charset="0"/>
                <a:cs typeface="Times New Roman" panose="02020603050405020304" pitchFamily="18" charset="0"/>
              </a:rPr>
              <a:t> из казеина, </a:t>
            </a:r>
            <a:r>
              <a:rPr lang="ru-RU" dirty="0">
                <a:ea typeface="Times New Roman" panose="02020603050405020304" pitchFamily="18" charset="0"/>
                <a:cs typeface="Times New Roman" panose="02020603050405020304" pitchFamily="18" charset="0"/>
              </a:rPr>
              <a:t>препарат «</a:t>
            </a:r>
            <a:r>
              <a:rPr lang="ru-RU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Амиген</a:t>
            </a:r>
            <a:r>
              <a:rPr lang="ru-RU" dirty="0">
                <a:ea typeface="Times New Roman" panose="02020603050405020304" pitchFamily="18" charset="0"/>
                <a:cs typeface="Times New Roman" panose="02020603050405020304" pitchFamily="18" charset="0"/>
              </a:rPr>
              <a:t>» применяют при кровопотерях </a:t>
            </a:r>
            <a:r>
              <a:rPr lang="ru-RU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парантерально</a:t>
            </a:r>
            <a:r>
              <a:rPr lang="ru-RU" dirty="0">
                <a:ea typeface="Times New Roman" panose="02020603050405020304" pitchFamily="18" charset="0"/>
                <a:cs typeface="Times New Roman" panose="02020603050405020304" pitchFamily="18" charset="0"/>
              </a:rPr>
              <a:t> в виде 5%-</a:t>
            </a:r>
            <a:r>
              <a:rPr lang="ru-RU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го</a:t>
            </a:r>
            <a:r>
              <a:rPr lang="ru-RU" dirty="0">
                <a:ea typeface="Times New Roman" panose="02020603050405020304" pitchFamily="18" charset="0"/>
                <a:cs typeface="Times New Roman" panose="02020603050405020304" pitchFamily="18" charset="0"/>
              </a:rPr>
              <a:t> раствора с добавкой глюкозы. Для парентерального питания применяют </a:t>
            </a:r>
            <a:r>
              <a:rPr lang="ru-RU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гидролизаты</a:t>
            </a:r>
            <a:r>
              <a:rPr lang="ru-RU" dirty="0"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smtClean="0">
                <a:ea typeface="Times New Roman" panose="02020603050405020304" pitchFamily="18" charset="0"/>
                <a:cs typeface="Times New Roman" panose="02020603050405020304" pitchFamily="18" charset="0"/>
              </a:rPr>
              <a:t>Б.</a:t>
            </a:r>
            <a:r>
              <a:rPr lang="ru-RU" dirty="0" smtClean="0"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аминопептид</a:t>
            </a:r>
            <a:r>
              <a:rPr lang="ru-RU" dirty="0"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амикин</a:t>
            </a:r>
            <a:r>
              <a:rPr lang="ru-RU" dirty="0"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фибриносол</a:t>
            </a:r>
            <a:r>
              <a:rPr lang="ru-RU" dirty="0">
                <a:ea typeface="Times New Roman" panose="02020603050405020304" pitchFamily="18" charset="0"/>
                <a:cs typeface="Times New Roman" panose="02020603050405020304" pitchFamily="18" charset="0"/>
              </a:rPr>
              <a:t> и др.). Препарат «</a:t>
            </a:r>
            <a:r>
              <a:rPr lang="ru-RU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Церебролизин</a:t>
            </a:r>
            <a:r>
              <a:rPr lang="ru-RU" dirty="0">
                <a:ea typeface="Times New Roman" panose="02020603050405020304" pitchFamily="18" charset="0"/>
                <a:cs typeface="Times New Roman" panose="02020603050405020304" pitchFamily="18" charset="0"/>
              </a:rPr>
              <a:t>», состоящий из смеси незаменимых аминокислот, назначают при нарушении мозгового кровообращения, умственной отсталости, потере памяти.</a:t>
            </a:r>
            <a:endParaRPr lang="ru-RU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15686568"/>
      </p:ext>
    </p:extLst>
  </p:cSld>
  <p:clrMapOvr>
    <a:masterClrMapping/>
  </p:clrMapOvr>
  <p:transition spd="slow">
    <p:blinds dir="vert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2"/>
          <p:cNvSpPr txBox="1">
            <a:spLocks noChangeArrowheads="1"/>
          </p:cNvSpPr>
          <p:nvPr/>
        </p:nvSpPr>
        <p:spPr bwMode="auto">
          <a:xfrm>
            <a:off x="641445" y="810990"/>
            <a:ext cx="8093122" cy="50189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0000" tIns="46800" rIns="90000" bIns="46800" anchor="ctr">
            <a:spAutoFit/>
          </a:bodyPr>
          <a:lstStyle>
            <a:lvl1pPr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ru-RU" sz="3600" b="1" dirty="0" smtClean="0"/>
              <a:t>Свойства аминокислот:</a:t>
            </a:r>
          </a:p>
          <a:p>
            <a:endParaRPr lang="ru-RU" sz="3200" b="1" dirty="0"/>
          </a:p>
          <a:p>
            <a:pPr algn="just"/>
            <a:r>
              <a:rPr lang="ru-RU" sz="3600" dirty="0" err="1"/>
              <a:t>Амк</a:t>
            </a:r>
            <a:r>
              <a:rPr lang="ru-RU" sz="3600" dirty="0"/>
              <a:t>-ты - производные карбоновых к-т</a:t>
            </a:r>
            <a:r>
              <a:rPr lang="ru-RU" sz="3600" dirty="0" smtClean="0"/>
              <a:t>, у </a:t>
            </a:r>
            <a:r>
              <a:rPr lang="ru-RU" sz="3600" dirty="0"/>
              <a:t>которых водород в альфа - положении </a:t>
            </a:r>
            <a:r>
              <a:rPr lang="ru-RU" sz="3600" dirty="0" smtClean="0"/>
              <a:t>замещен на </a:t>
            </a:r>
            <a:r>
              <a:rPr lang="ru-RU" sz="3600" dirty="0"/>
              <a:t>аминогруппу (</a:t>
            </a:r>
            <a:r>
              <a:rPr lang="en-US" sz="3600" dirty="0"/>
              <a:t>N</a:t>
            </a:r>
            <a:r>
              <a:rPr lang="ru-RU" sz="3600" dirty="0"/>
              <a:t>Н</a:t>
            </a:r>
            <a:r>
              <a:rPr lang="ru-RU" sz="3600" baseline="-25000" dirty="0"/>
              <a:t>2</a:t>
            </a:r>
            <a:r>
              <a:rPr lang="ru-RU" sz="3600" dirty="0" smtClean="0"/>
              <a:t>)</a:t>
            </a:r>
          </a:p>
          <a:p>
            <a:pPr algn="just"/>
            <a:endParaRPr lang="ru-RU" sz="3600" dirty="0"/>
          </a:p>
          <a:p>
            <a:pPr algn="l"/>
            <a:r>
              <a:rPr lang="ru-RU" sz="3600" dirty="0"/>
              <a:t> Общая </a:t>
            </a:r>
            <a:r>
              <a:rPr lang="ru-RU" sz="3600" dirty="0" smtClean="0"/>
              <a:t>формула: </a:t>
            </a:r>
            <a:r>
              <a:rPr lang="en-US" sz="3600" dirty="0" smtClean="0"/>
              <a:t>N</a:t>
            </a:r>
            <a:r>
              <a:rPr lang="ru-RU" sz="3600" dirty="0" smtClean="0"/>
              <a:t>Н</a:t>
            </a:r>
            <a:r>
              <a:rPr lang="ru-RU" sz="3600" baseline="-25000" dirty="0" smtClean="0"/>
              <a:t>2 </a:t>
            </a:r>
            <a:r>
              <a:rPr lang="ru-RU" sz="3600" dirty="0" smtClean="0"/>
              <a:t>-  </a:t>
            </a:r>
            <a:r>
              <a:rPr lang="ru-RU" sz="3600" dirty="0"/>
              <a:t>СН - СООН</a:t>
            </a:r>
          </a:p>
          <a:p>
            <a:pPr algn="l"/>
            <a:r>
              <a:rPr lang="ru-RU" sz="3600" dirty="0"/>
              <a:t>                                  </a:t>
            </a:r>
          </a:p>
          <a:p>
            <a:pPr algn="l"/>
            <a:r>
              <a:rPr lang="ru-RU" sz="3600" dirty="0"/>
              <a:t>	</a:t>
            </a:r>
            <a:r>
              <a:rPr lang="ru-RU" sz="3600" dirty="0" smtClean="0"/>
              <a:t>			          </a:t>
            </a:r>
            <a:r>
              <a:rPr lang="en-US" sz="3600" dirty="0" smtClean="0"/>
              <a:t>R</a:t>
            </a:r>
            <a:endParaRPr lang="ru-RU" sz="3600" dirty="0"/>
          </a:p>
        </p:txBody>
      </p:sp>
      <p:sp>
        <p:nvSpPr>
          <p:cNvPr id="9219" name="Line 3"/>
          <p:cNvSpPr>
            <a:spLocks noChangeShapeType="1"/>
          </p:cNvSpPr>
          <p:nvPr/>
        </p:nvSpPr>
        <p:spPr bwMode="auto">
          <a:xfrm>
            <a:off x="5600226" y="4586621"/>
            <a:ext cx="0" cy="4953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 anchor="ctr"/>
          <a:lstStyle/>
          <a:p>
            <a:endParaRPr lang="ru-RU"/>
          </a:p>
        </p:txBody>
      </p:sp>
    </p:spTree>
  </p:cSld>
  <p:clrMapOvr>
    <a:masterClrMapping/>
  </p:clrMapOvr>
  <p:transition spd="slow">
    <p:blinds dir="vert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63773" y="163776"/>
            <a:ext cx="8830102" cy="64940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3200" b="1" dirty="0" err="1"/>
              <a:t>Физич</a:t>
            </a:r>
            <a:r>
              <a:rPr lang="ru-RU" sz="3200" b="1" dirty="0"/>
              <a:t>. </a:t>
            </a:r>
            <a:r>
              <a:rPr lang="ru-RU" sz="3200" b="1" dirty="0" err="1"/>
              <a:t>св-ва</a:t>
            </a:r>
            <a:r>
              <a:rPr lang="ru-RU" sz="3200" dirty="0"/>
              <a:t>: белые кристалл. порошки, р-</a:t>
            </a:r>
            <a:r>
              <a:rPr lang="ru-RU" sz="3200" dirty="0" err="1"/>
              <a:t>ся</a:t>
            </a:r>
            <a:r>
              <a:rPr lang="ru-RU" sz="3200" dirty="0"/>
              <a:t> в воде. Плавятся с разложением при температуре выше 250 ºС. Их растворы, за исключением глицина и </a:t>
            </a:r>
            <a:r>
              <a:rPr lang="ru-RU" sz="3200" dirty="0" err="1"/>
              <a:t>пролина</a:t>
            </a:r>
            <a:r>
              <a:rPr lang="ru-RU" sz="3200" dirty="0"/>
              <a:t>, обладают оптическими свойствами (вращают плоскость </a:t>
            </a:r>
            <a:r>
              <a:rPr lang="ru-RU" sz="3000" dirty="0"/>
              <a:t>поляризованного</a:t>
            </a:r>
            <a:r>
              <a:rPr lang="ru-RU" sz="3200" dirty="0"/>
              <a:t> луча). Они могут существовать в виде пары </a:t>
            </a:r>
            <a:r>
              <a:rPr lang="ru-RU" sz="3200" dirty="0" err="1"/>
              <a:t>энантиомеров</a:t>
            </a:r>
            <a:r>
              <a:rPr lang="ru-RU" sz="3200" dirty="0"/>
              <a:t> – L и D в связи с наличием </a:t>
            </a:r>
            <a:r>
              <a:rPr lang="ru-RU" sz="3200" dirty="0" err="1"/>
              <a:t>хирального</a:t>
            </a:r>
            <a:r>
              <a:rPr lang="ru-RU" sz="3200" dirty="0"/>
              <a:t> атома углерода. Из 18 аминокислот 10 характеризуются правым /+/ и 8- левым /-/ вращением плоскости поляризованного луча. </a:t>
            </a:r>
            <a:endParaRPr lang="ru-RU" sz="3200" dirty="0" smtClean="0"/>
          </a:p>
          <a:p>
            <a:pPr algn="just"/>
            <a:r>
              <a:rPr lang="ru-RU" sz="3200" dirty="0" smtClean="0">
                <a:solidFill>
                  <a:srgbClr val="FF0000"/>
                </a:solidFill>
              </a:rPr>
              <a:t>У </a:t>
            </a:r>
            <a:r>
              <a:rPr lang="ru-RU" sz="3200" dirty="0">
                <a:solidFill>
                  <a:srgbClr val="FF0000"/>
                </a:solidFill>
              </a:rPr>
              <a:t>животных и растений только L – аминокислоты</a:t>
            </a:r>
            <a:r>
              <a:rPr lang="ru-RU" sz="3200" dirty="0"/>
              <a:t>, аминокислоты D-ряда как правило не усваиваются</a:t>
            </a:r>
            <a:r>
              <a:rPr lang="ru-RU" sz="3200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633048818"/>
      </p:ext>
    </p:extLst>
  </p:cSld>
  <p:clrMapOvr>
    <a:masterClrMapping/>
  </p:clrMapOvr>
  <p:transition spd="slow">
    <p:blinds dir="vert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 Box 2"/>
          <p:cNvSpPr txBox="1">
            <a:spLocks noChangeArrowheads="1"/>
          </p:cNvSpPr>
          <p:nvPr/>
        </p:nvSpPr>
        <p:spPr bwMode="auto">
          <a:xfrm>
            <a:off x="225425" y="238125"/>
            <a:ext cx="8802688" cy="6435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ctr">
            <a:spAutoFit/>
          </a:bodyPr>
          <a:lstStyle>
            <a:lvl1pPr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/>
            <a:r>
              <a:rPr lang="ru-RU" sz="3200" b="1"/>
              <a:t>Хим. св-ва:</a:t>
            </a:r>
          </a:p>
          <a:p>
            <a:pPr algn="l"/>
            <a:r>
              <a:rPr lang="ru-RU" sz="2800"/>
              <a:t>1. Обл. амфотерностью - реагируют с кислотами и щелочами с образ. солей.</a:t>
            </a:r>
          </a:p>
          <a:p>
            <a:pPr algn="l"/>
            <a:r>
              <a:rPr lang="ru-RU" sz="2800"/>
              <a:t>2. Обр. амиды за счет присоединения </a:t>
            </a:r>
            <a:r>
              <a:rPr lang="en-US" sz="2800"/>
              <a:t>N</a:t>
            </a:r>
            <a:r>
              <a:rPr lang="ru-RU" sz="2800"/>
              <a:t>Н</a:t>
            </a:r>
            <a:r>
              <a:rPr lang="ru-RU" sz="2800" baseline="-25000"/>
              <a:t>3</a:t>
            </a:r>
            <a:endParaRPr lang="ru-RU" sz="2800"/>
          </a:p>
          <a:p>
            <a:pPr algn="l"/>
            <a:r>
              <a:rPr lang="ru-RU" sz="2800"/>
              <a:t>3. Участ. в реакциях декарбоксилирования (-СО</a:t>
            </a:r>
            <a:r>
              <a:rPr lang="ru-RU" sz="2800" baseline="-25000"/>
              <a:t>2</a:t>
            </a:r>
            <a:r>
              <a:rPr lang="ru-RU" sz="2800"/>
              <a:t>)</a:t>
            </a:r>
          </a:p>
          <a:p>
            <a:pPr algn="l"/>
            <a:r>
              <a:rPr lang="ru-RU" sz="2800"/>
              <a:t>4. Участ. в реакциях дезаминирования ( - </a:t>
            </a:r>
            <a:r>
              <a:rPr lang="en-US" sz="2800"/>
              <a:t>N</a:t>
            </a:r>
            <a:r>
              <a:rPr lang="ru-RU" sz="2800"/>
              <a:t>Н</a:t>
            </a:r>
            <a:r>
              <a:rPr lang="ru-RU" sz="2800" baseline="-25000"/>
              <a:t>3</a:t>
            </a:r>
            <a:r>
              <a:rPr lang="ru-RU" sz="2800"/>
              <a:t>)</a:t>
            </a:r>
          </a:p>
          <a:p>
            <a:pPr algn="l"/>
            <a:r>
              <a:rPr lang="ru-RU" sz="2800"/>
              <a:t>5. Соединяясь образуют пептиды.</a:t>
            </a:r>
          </a:p>
          <a:p>
            <a:pPr algn="l"/>
            <a:r>
              <a:rPr lang="ru-RU" sz="2800"/>
              <a:t>6. Реагируя с формальдегидом, теряют амфотерность</a:t>
            </a:r>
            <a:r>
              <a:rPr lang="ru-RU" sz="3200"/>
              <a:t>			      </a:t>
            </a:r>
            <a:r>
              <a:rPr lang="ru-RU" sz="2800"/>
              <a:t>Н</a:t>
            </a:r>
          </a:p>
          <a:p>
            <a:pPr algn="l"/>
            <a:r>
              <a:rPr lang="en-US" sz="2800"/>
              <a:t>R</a:t>
            </a:r>
            <a:r>
              <a:rPr lang="ru-RU" sz="2800"/>
              <a:t> - СН- СООН +    С=О 	    </a:t>
            </a:r>
            <a:r>
              <a:rPr lang="en-US" sz="2800"/>
              <a:t>R</a:t>
            </a:r>
            <a:r>
              <a:rPr lang="ru-RU" sz="2800"/>
              <a:t> - СН- СООН+ Н</a:t>
            </a:r>
            <a:r>
              <a:rPr lang="ru-RU" sz="2800" baseline="-25000"/>
              <a:t>2</a:t>
            </a:r>
            <a:r>
              <a:rPr lang="ru-RU" sz="2800"/>
              <a:t>О</a:t>
            </a:r>
          </a:p>
          <a:p>
            <a:pPr algn="l"/>
            <a:r>
              <a:rPr lang="ru-RU" sz="2800"/>
              <a:t>      </a:t>
            </a:r>
            <a:r>
              <a:rPr lang="en-US" sz="2800"/>
              <a:t>N</a:t>
            </a:r>
            <a:r>
              <a:rPr lang="ru-RU" sz="2800"/>
              <a:t>Н</a:t>
            </a:r>
            <a:r>
              <a:rPr lang="ru-RU" sz="2800" baseline="-25000"/>
              <a:t>2 </a:t>
            </a:r>
            <a:r>
              <a:rPr lang="ru-RU" sz="2800"/>
              <a:t>	        Н			 N= СН</a:t>
            </a:r>
            <a:r>
              <a:rPr lang="ru-RU" sz="2800" baseline="-25000"/>
              <a:t>2</a:t>
            </a:r>
            <a:endParaRPr lang="ru-RU" sz="2800"/>
          </a:p>
          <a:p>
            <a:pPr algn="l"/>
            <a:r>
              <a:rPr lang="ru-RU" sz="3200"/>
              <a:t>7. </a:t>
            </a:r>
            <a:r>
              <a:rPr lang="ru-RU" sz="2800"/>
              <a:t>Разлагаются </a:t>
            </a:r>
            <a:r>
              <a:rPr lang="ru-RU" sz="2800" b="1"/>
              <a:t>азотистой</a:t>
            </a:r>
            <a:r>
              <a:rPr lang="ru-RU" sz="2800"/>
              <a:t> к-той</a:t>
            </a:r>
          </a:p>
          <a:p>
            <a:pPr algn="l"/>
            <a:r>
              <a:rPr lang="en-US" sz="2800"/>
              <a:t>R</a:t>
            </a:r>
            <a:r>
              <a:rPr lang="ru-RU" sz="2800"/>
              <a:t>-СН-СООН +Н</a:t>
            </a:r>
            <a:r>
              <a:rPr lang="en-US" sz="2800"/>
              <a:t>NО</a:t>
            </a:r>
            <a:r>
              <a:rPr lang="en-US" sz="2800" baseline="-25000"/>
              <a:t>2</a:t>
            </a:r>
            <a:r>
              <a:rPr lang="ru-RU" sz="2800" baseline="-25000"/>
              <a:t>   </a:t>
            </a:r>
            <a:r>
              <a:rPr lang="en-US" sz="2800" baseline="-25000"/>
              <a:t>	 </a:t>
            </a:r>
            <a:r>
              <a:rPr lang="ru-RU" sz="2800" baseline="-25000"/>
              <a:t>   </a:t>
            </a:r>
            <a:r>
              <a:rPr lang="en-US" sz="2800" b="1"/>
              <a:t>N</a:t>
            </a:r>
            <a:r>
              <a:rPr lang="ru-RU" sz="2800" b="1" baseline="-25000"/>
              <a:t>2</a:t>
            </a:r>
            <a:r>
              <a:rPr lang="ru-RU" sz="2800"/>
              <a:t> +Н</a:t>
            </a:r>
            <a:r>
              <a:rPr lang="ru-RU" sz="2800" baseline="-25000"/>
              <a:t>2</a:t>
            </a:r>
            <a:r>
              <a:rPr lang="ru-RU" sz="2800"/>
              <a:t>О +</a:t>
            </a:r>
            <a:r>
              <a:rPr lang="en-US" sz="2800"/>
              <a:t>R</a:t>
            </a:r>
            <a:r>
              <a:rPr lang="ru-RU" sz="2800"/>
              <a:t>-СН-СООН </a:t>
            </a:r>
          </a:p>
          <a:p>
            <a:pPr algn="l"/>
            <a:r>
              <a:rPr lang="ru-RU" sz="2800"/>
              <a:t>      </a:t>
            </a:r>
            <a:r>
              <a:rPr lang="en-US" sz="2800"/>
              <a:t>NН</a:t>
            </a:r>
            <a:r>
              <a:rPr lang="en-US" sz="2800" baseline="-25000"/>
              <a:t>2				</a:t>
            </a:r>
            <a:r>
              <a:rPr lang="ru-RU" sz="2800" baseline="-25000"/>
              <a:t>	</a:t>
            </a:r>
            <a:r>
              <a:rPr lang="ru-RU" sz="2800"/>
              <a:t>    </a:t>
            </a:r>
            <a:r>
              <a:rPr lang="en-US" sz="2800"/>
              <a:t>ОН</a:t>
            </a:r>
            <a:r>
              <a:rPr lang="ru-RU" sz="3200"/>
              <a:t>	</a:t>
            </a:r>
          </a:p>
        </p:txBody>
      </p:sp>
      <p:sp>
        <p:nvSpPr>
          <p:cNvPr id="10243" name="Line 3"/>
          <p:cNvSpPr>
            <a:spLocks noChangeShapeType="1"/>
          </p:cNvSpPr>
          <p:nvPr/>
        </p:nvSpPr>
        <p:spPr bwMode="auto">
          <a:xfrm flipV="1">
            <a:off x="4387850" y="4778375"/>
            <a:ext cx="573088" cy="17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 anchor="ctr"/>
          <a:lstStyle/>
          <a:p>
            <a:endParaRPr lang="ru-RU"/>
          </a:p>
        </p:txBody>
      </p:sp>
      <p:sp>
        <p:nvSpPr>
          <p:cNvPr id="10244" name="Line 4"/>
          <p:cNvSpPr>
            <a:spLocks noChangeShapeType="1"/>
          </p:cNvSpPr>
          <p:nvPr/>
        </p:nvSpPr>
        <p:spPr bwMode="auto">
          <a:xfrm>
            <a:off x="2998788" y="4292600"/>
            <a:ext cx="24765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 anchor="ctr"/>
          <a:lstStyle/>
          <a:p>
            <a:endParaRPr lang="ru-RU"/>
          </a:p>
        </p:txBody>
      </p:sp>
      <p:sp>
        <p:nvSpPr>
          <p:cNvPr id="10245" name="Line 5"/>
          <p:cNvSpPr>
            <a:spLocks noChangeShapeType="1"/>
          </p:cNvSpPr>
          <p:nvPr/>
        </p:nvSpPr>
        <p:spPr bwMode="auto">
          <a:xfrm flipV="1">
            <a:off x="3017838" y="4684713"/>
            <a:ext cx="20955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 anchor="ctr"/>
          <a:lstStyle/>
          <a:p>
            <a:endParaRPr lang="ru-RU"/>
          </a:p>
        </p:txBody>
      </p:sp>
      <p:sp>
        <p:nvSpPr>
          <p:cNvPr id="10246" name="Line 6"/>
          <p:cNvSpPr>
            <a:spLocks noChangeShapeType="1"/>
          </p:cNvSpPr>
          <p:nvPr/>
        </p:nvSpPr>
        <p:spPr bwMode="auto">
          <a:xfrm>
            <a:off x="1000125" y="4795838"/>
            <a:ext cx="9525" cy="2397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 anchor="ctr"/>
          <a:lstStyle/>
          <a:p>
            <a:endParaRPr lang="ru-RU"/>
          </a:p>
        </p:txBody>
      </p:sp>
      <p:sp>
        <p:nvSpPr>
          <p:cNvPr id="10247" name="Line 7"/>
          <p:cNvSpPr>
            <a:spLocks noChangeShapeType="1"/>
          </p:cNvSpPr>
          <p:nvPr/>
        </p:nvSpPr>
        <p:spPr bwMode="auto">
          <a:xfrm>
            <a:off x="5908675" y="4684713"/>
            <a:ext cx="0" cy="2857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 anchor="ctr"/>
          <a:lstStyle/>
          <a:p>
            <a:endParaRPr lang="ru-RU"/>
          </a:p>
        </p:txBody>
      </p:sp>
      <p:sp>
        <p:nvSpPr>
          <p:cNvPr id="10248" name="Line 7"/>
          <p:cNvSpPr>
            <a:spLocks noChangeShapeType="1"/>
          </p:cNvSpPr>
          <p:nvPr/>
        </p:nvSpPr>
        <p:spPr bwMode="auto">
          <a:xfrm>
            <a:off x="774700" y="6056313"/>
            <a:ext cx="0" cy="2667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 anchor="ctr"/>
          <a:lstStyle/>
          <a:p>
            <a:endParaRPr lang="ru-RU"/>
          </a:p>
        </p:txBody>
      </p:sp>
      <p:sp>
        <p:nvSpPr>
          <p:cNvPr id="10249" name="Line 3"/>
          <p:cNvSpPr>
            <a:spLocks noChangeShapeType="1"/>
          </p:cNvSpPr>
          <p:nvPr/>
        </p:nvSpPr>
        <p:spPr bwMode="auto">
          <a:xfrm>
            <a:off x="3494088" y="5873750"/>
            <a:ext cx="6477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 anchor="ctr"/>
          <a:lstStyle/>
          <a:p>
            <a:endParaRPr lang="ru-RU"/>
          </a:p>
        </p:txBody>
      </p:sp>
      <p:sp>
        <p:nvSpPr>
          <p:cNvPr id="10250" name="Line 12"/>
          <p:cNvSpPr>
            <a:spLocks noChangeShapeType="1"/>
          </p:cNvSpPr>
          <p:nvPr/>
        </p:nvSpPr>
        <p:spPr bwMode="auto">
          <a:xfrm flipV="1">
            <a:off x="4627563" y="5646738"/>
            <a:ext cx="0" cy="4191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 anchor="ctr"/>
          <a:lstStyle/>
          <a:p>
            <a:endParaRPr lang="ru-RU"/>
          </a:p>
        </p:txBody>
      </p:sp>
      <p:sp>
        <p:nvSpPr>
          <p:cNvPr id="10251" name="Line 9"/>
          <p:cNvSpPr>
            <a:spLocks noChangeShapeType="1"/>
          </p:cNvSpPr>
          <p:nvPr/>
        </p:nvSpPr>
        <p:spPr bwMode="auto">
          <a:xfrm>
            <a:off x="6242050" y="5956300"/>
            <a:ext cx="0" cy="2857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 anchor="ctr"/>
          <a:lstStyle/>
          <a:p>
            <a:endParaRPr lang="ru-RU"/>
          </a:p>
        </p:txBody>
      </p:sp>
    </p:spTree>
  </p:cSld>
  <p:clrMapOvr>
    <a:masterClrMapping/>
  </p:clrMapOvr>
  <p:transition spd="slow">
    <p:blinds dir="vert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 Box 2"/>
          <p:cNvSpPr txBox="1">
            <a:spLocks noChangeArrowheads="1"/>
          </p:cNvSpPr>
          <p:nvPr/>
        </p:nvSpPr>
        <p:spPr bwMode="auto">
          <a:xfrm>
            <a:off x="723616" y="945553"/>
            <a:ext cx="8147050" cy="55113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ctr">
            <a:spAutoFit/>
          </a:bodyPr>
          <a:lstStyle>
            <a:lvl1pPr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/>
            <a:r>
              <a:rPr lang="en-US" sz="3200" dirty="0" err="1" smtClean="0"/>
              <a:t>Цветные</a:t>
            </a:r>
            <a:r>
              <a:rPr lang="en-US" sz="3200" dirty="0" smtClean="0"/>
              <a:t> </a:t>
            </a:r>
            <a:r>
              <a:rPr lang="en-US" sz="3200" dirty="0" err="1"/>
              <a:t>реакции</a:t>
            </a:r>
            <a:r>
              <a:rPr lang="en-US" sz="3200" dirty="0"/>
              <a:t> с </a:t>
            </a:r>
            <a:r>
              <a:rPr lang="en-US" sz="3200" dirty="0" err="1"/>
              <a:t>ам</a:t>
            </a:r>
            <a:r>
              <a:rPr lang="ru-RU" sz="3200" dirty="0" err="1"/>
              <a:t>ино</a:t>
            </a:r>
            <a:r>
              <a:rPr lang="en-US" sz="3200" dirty="0"/>
              <a:t>к</a:t>
            </a:r>
            <a:r>
              <a:rPr lang="ru-RU" sz="3200" dirty="0" err="1"/>
              <a:t>исло</a:t>
            </a:r>
            <a:r>
              <a:rPr lang="en-US" sz="3200" dirty="0" err="1"/>
              <a:t>тами</a:t>
            </a:r>
            <a:r>
              <a:rPr lang="en-US" sz="3200" dirty="0"/>
              <a:t>:</a:t>
            </a:r>
            <a:endParaRPr lang="ru-RU" sz="3200" dirty="0"/>
          </a:p>
          <a:p>
            <a:pPr algn="l"/>
            <a:endParaRPr lang="en-US" sz="3200" dirty="0"/>
          </a:p>
          <a:p>
            <a:pPr algn="just"/>
            <a:r>
              <a:rPr lang="ru-RU" sz="3200" dirty="0"/>
              <a:t>1. С </a:t>
            </a:r>
            <a:r>
              <a:rPr lang="ru-RU" sz="3200" dirty="0" err="1"/>
              <a:t>нингидрином</a:t>
            </a:r>
            <a:r>
              <a:rPr lang="ru-RU" sz="3200" dirty="0"/>
              <a:t> (реакция окисления) – фиолетовое окрашивание.</a:t>
            </a:r>
          </a:p>
          <a:p>
            <a:pPr algn="just"/>
            <a:r>
              <a:rPr lang="ru-RU" sz="3200" dirty="0"/>
              <a:t>2. Реакция </a:t>
            </a:r>
            <a:r>
              <a:rPr lang="ru-RU" sz="3200" dirty="0" err="1"/>
              <a:t>Миллона</a:t>
            </a:r>
            <a:r>
              <a:rPr lang="ru-RU" sz="3200" dirty="0"/>
              <a:t> (солеобразование)– обнаруживают тирозин (красный)</a:t>
            </a:r>
          </a:p>
          <a:p>
            <a:pPr algn="just"/>
            <a:r>
              <a:rPr lang="ru-RU" sz="3200" dirty="0"/>
              <a:t>3. Ксантопротеиновая (</a:t>
            </a:r>
            <a:r>
              <a:rPr lang="ru-RU" sz="3200" dirty="0" err="1"/>
              <a:t>амидирование</a:t>
            </a:r>
            <a:r>
              <a:rPr lang="ru-RU" sz="3200" dirty="0"/>
              <a:t>) – обнаруживают циклические аминокислоты (желтая).</a:t>
            </a:r>
          </a:p>
          <a:p>
            <a:pPr algn="just"/>
            <a:r>
              <a:rPr lang="ru-RU" sz="3200" dirty="0"/>
              <a:t>4. </a:t>
            </a:r>
            <a:r>
              <a:rPr lang="ru-RU" sz="3200" dirty="0" err="1"/>
              <a:t>Биуретовая</a:t>
            </a:r>
            <a:r>
              <a:rPr lang="ru-RU" sz="3200" dirty="0"/>
              <a:t> (солеобразование) – синее или фиолетовое </a:t>
            </a:r>
            <a:r>
              <a:rPr lang="ru-RU" sz="3200" dirty="0" smtClean="0"/>
              <a:t>окрашивание</a:t>
            </a:r>
            <a:endParaRPr lang="en-US" sz="3200" dirty="0"/>
          </a:p>
        </p:txBody>
      </p:sp>
    </p:spTree>
  </p:cSld>
  <p:clrMapOvr>
    <a:masterClrMapping/>
  </p:clrMapOvr>
  <p:transition spd="slow">
    <p:blinds dir="vert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Профессиональный.pot">
  <a:themeElements>
    <a:clrScheme name="Профессиональный.pot 1">
      <a:dk1>
        <a:srgbClr val="000000"/>
      </a:dk1>
      <a:lt1>
        <a:srgbClr val="FFFFFF"/>
      </a:lt1>
      <a:dk2>
        <a:srgbClr val="000000"/>
      </a:dk2>
      <a:lt2>
        <a:srgbClr val="B2B2B2"/>
      </a:lt2>
      <a:accent1>
        <a:srgbClr val="6600FF"/>
      </a:accent1>
      <a:accent2>
        <a:srgbClr val="CC00FF"/>
      </a:accent2>
      <a:accent3>
        <a:srgbClr val="FFFFFF"/>
      </a:accent3>
      <a:accent4>
        <a:srgbClr val="000000"/>
      </a:accent4>
      <a:accent5>
        <a:srgbClr val="B8AAFF"/>
      </a:accent5>
      <a:accent6>
        <a:srgbClr val="B900E7"/>
      </a:accent6>
      <a:hlink>
        <a:srgbClr val="00CC99"/>
      </a:hlink>
      <a:folHlink>
        <a:srgbClr val="0099CC"/>
      </a:folHlink>
    </a:clrScheme>
    <a:fontScheme name="Профессиональный.pot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0000" tIns="46800" rIns="90000" bIns="4680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0000" tIns="46800" rIns="90000" bIns="4680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</a:defRPr>
        </a:defPPr>
      </a:lstStyle>
    </a:lnDef>
  </a:objectDefaults>
  <a:extraClrSchemeLst>
    <a:extraClrScheme>
      <a:clrScheme name="Профессиональный.pot 1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6600FF"/>
        </a:accent1>
        <a:accent2>
          <a:srgbClr val="CC00FF"/>
        </a:accent2>
        <a:accent3>
          <a:srgbClr val="FFFFFF"/>
        </a:accent3>
        <a:accent4>
          <a:srgbClr val="000000"/>
        </a:accent4>
        <a:accent5>
          <a:srgbClr val="B8AAFF"/>
        </a:accent5>
        <a:accent6>
          <a:srgbClr val="B900E7"/>
        </a:accent6>
        <a:hlink>
          <a:srgbClr val="00CC99"/>
        </a:hlink>
        <a:folHlink>
          <a:srgbClr val="0099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рофессиональный.pot 2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FF99CC"/>
        </a:hlink>
        <a:folHlink>
          <a:srgbClr val="CBCBCB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рофессиональный.pot 3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EAEAEA"/>
        </a:accent1>
        <a:accent2>
          <a:srgbClr val="5F5F5F"/>
        </a:accent2>
        <a:accent3>
          <a:srgbClr val="FFFFFF"/>
        </a:accent3>
        <a:accent4>
          <a:srgbClr val="000000"/>
        </a:accent4>
        <a:accent5>
          <a:srgbClr val="F3F3F3"/>
        </a:accent5>
        <a:accent6>
          <a:srgbClr val="555555"/>
        </a:accent6>
        <a:hlink>
          <a:srgbClr val="969696"/>
        </a:hlink>
        <a:folHlink>
          <a:srgbClr val="CBCBCB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рофессиональный.pot 4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FF0033"/>
        </a:accent1>
        <a:accent2>
          <a:srgbClr val="CC6600"/>
        </a:accent2>
        <a:accent3>
          <a:srgbClr val="FFFFFF"/>
        </a:accent3>
        <a:accent4>
          <a:srgbClr val="000000"/>
        </a:accent4>
        <a:accent5>
          <a:srgbClr val="FFAAAD"/>
        </a:accent5>
        <a:accent6>
          <a:srgbClr val="B95C00"/>
        </a:accent6>
        <a:hlink>
          <a:srgbClr val="999933"/>
        </a:hlink>
        <a:folHlink>
          <a:srgbClr val="A50021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D:\Офис\Шаблоны\Дизайны презентаций\Профессиональный.pot</Template>
  <TotalTime>1560</TotalTime>
  <Words>4610</Words>
  <Application>Microsoft Office PowerPoint</Application>
  <PresentationFormat>Экран (4:3)</PresentationFormat>
  <Paragraphs>508</Paragraphs>
  <Slides>59</Slides>
  <Notes>4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59</vt:i4>
      </vt:variant>
    </vt:vector>
  </HeadingPairs>
  <TitlesOfParts>
    <vt:vector size="66" baseType="lpstr">
      <vt:lpstr>Arial</vt:lpstr>
      <vt:lpstr>Calibri</vt:lpstr>
      <vt:lpstr>Monotype Sorts</vt:lpstr>
      <vt:lpstr>Symbol</vt:lpstr>
      <vt:lpstr>Times New Roman</vt:lpstr>
      <vt:lpstr>Профессиональный.pot</vt:lpstr>
      <vt:lpstr>Документ</vt:lpstr>
      <vt:lpstr>Тема 1.1.  Химия белков.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      </vt:lpstr>
      <vt:lpstr>Презентация PowerPoint</vt:lpstr>
      <vt:lpstr>Презентация PowerPoint</vt:lpstr>
      <vt:lpstr>Презентация PowerPoint</vt:lpstr>
      <vt:lpstr>       </vt:lpstr>
      <vt:lpstr>Презентация PowerPoint</vt:lpstr>
      <vt:lpstr>Презентация PowerPoint</vt:lpstr>
      <vt:lpstr> </vt:lpstr>
      <vt:lpstr>Презентация PowerPoint</vt:lpstr>
      <vt:lpstr>      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СтСХА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 3. Химия белков.</dc:title>
  <dc:creator>Родин</dc:creator>
  <cp:lastModifiedBy>Admin</cp:lastModifiedBy>
  <cp:revision>105</cp:revision>
  <dcterms:created xsi:type="dcterms:W3CDTF">2001-09-27T09:35:36Z</dcterms:created>
  <dcterms:modified xsi:type="dcterms:W3CDTF">2020-03-11T11:41:40Z</dcterms:modified>
</cp:coreProperties>
</file>